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Override PartName="/customXml/itemProps1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media/image26.svg" ContentType="image/svg+xml"/>
  <Override PartName="/ppt/media/image28.svg" ContentType="image/svg+xml"/>
  <Override PartName="/ppt/media/image30.svg" ContentType="image/svg+xml"/>
  <Override PartName="/ppt/media/image32.svg" ContentType="image/svg+xml"/>
  <Override PartName="/ppt/media/image3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handoutMasterIdLst>
    <p:handoutMasterId r:id="rId37"/>
  </p:handoutMasterIdLst>
  <p:sldIdLst>
    <p:sldId id="256" r:id="rId3"/>
    <p:sldId id="257" r:id="rId4"/>
    <p:sldId id="3313" r:id="rId5"/>
    <p:sldId id="3267" r:id="rId6"/>
    <p:sldId id="3346" r:id="rId7"/>
    <p:sldId id="3347" r:id="rId8"/>
    <p:sldId id="3348" r:id="rId9"/>
    <p:sldId id="3205" r:id="rId10"/>
    <p:sldId id="3281" r:id="rId12"/>
    <p:sldId id="3328" r:id="rId13"/>
    <p:sldId id="3350" r:id="rId14"/>
    <p:sldId id="3351" r:id="rId15"/>
    <p:sldId id="3353" r:id="rId16"/>
    <p:sldId id="3352" r:id="rId17"/>
    <p:sldId id="3354" r:id="rId18"/>
    <p:sldId id="3355" r:id="rId19"/>
    <p:sldId id="3356" r:id="rId20"/>
    <p:sldId id="3373" r:id="rId21"/>
    <p:sldId id="300" r:id="rId22"/>
    <p:sldId id="3374" r:id="rId23"/>
    <p:sldId id="3375" r:id="rId24"/>
    <p:sldId id="3378" r:id="rId25"/>
    <p:sldId id="3212" r:id="rId26"/>
    <p:sldId id="3376" r:id="rId27"/>
    <p:sldId id="3377" r:id="rId28"/>
    <p:sldId id="276" r:id="rId29"/>
    <p:sldId id="3380" r:id="rId30"/>
    <p:sldId id="3379" r:id="rId31"/>
    <p:sldId id="3381" r:id="rId32"/>
    <p:sldId id="3382" r:id="rId33"/>
    <p:sldId id="3227" r:id="rId34"/>
    <p:sldId id="3197" r:id="rId35"/>
    <p:sldId id="3398" r:id="rId36"/>
  </p:sldIdLst>
  <p:sldSz cx="12192000" cy="6858000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Impact" panose="020B0806030902050204" pitchFamily="34" charset="0"/>
      <p:regular r:id="rId47"/>
    </p:embeddedFont>
    <p:embeddedFont>
      <p:font typeface="等线" panose="02010600030101010101" charset="-122"/>
      <p:regular r:id="rId4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2" userDrawn="1">
          <p15:clr>
            <a:srgbClr val="A4A3A4"/>
          </p15:clr>
        </p15:guide>
        <p15:guide id="2" pos="38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6773"/>
    <a:srgbClr val="4067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45" autoAdjust="0"/>
    <p:restoredTop sz="94834" autoAdjust="0"/>
  </p:normalViewPr>
  <p:slideViewPr>
    <p:cSldViewPr snapToGrid="0" showGuides="1">
      <p:cViewPr varScale="1">
        <p:scale>
          <a:sx n="55" d="100"/>
          <a:sy n="55" d="100"/>
        </p:scale>
        <p:origin x="102" y="1056"/>
      </p:cViewPr>
      <p:guideLst>
        <p:guide orient="horz" pos="2222"/>
        <p:guide pos="383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3259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8" Type="http://schemas.openxmlformats.org/officeDocument/2006/relationships/font" Target="fonts/font6.fntdata"/><Relationship Id="rId47" Type="http://schemas.openxmlformats.org/officeDocument/2006/relationships/font" Target="fonts/font5.fntdata"/><Relationship Id="rId46" Type="http://schemas.openxmlformats.org/officeDocument/2006/relationships/font" Target="fonts/font4.fntdata"/><Relationship Id="rId45" Type="http://schemas.openxmlformats.org/officeDocument/2006/relationships/font" Target="fonts/font3.fntdata"/><Relationship Id="rId44" Type="http://schemas.openxmlformats.org/officeDocument/2006/relationships/font" Target="fonts/font2.fntdata"/><Relationship Id="rId43" Type="http://schemas.openxmlformats.org/officeDocument/2006/relationships/font" Target="fonts/font1.fntdata"/><Relationship Id="rId42" Type="http://schemas.openxmlformats.org/officeDocument/2006/relationships/customXml" Target="../customXml/item1.xml"/><Relationship Id="rId41" Type="http://schemas.openxmlformats.org/officeDocument/2006/relationships/customXmlProps" Target="../customXml/itemProps1.xml"/><Relationship Id="rId40" Type="http://schemas.openxmlformats.org/officeDocument/2006/relationships/tableStyles" Target="tableStyles.xml"/><Relationship Id="rId4" Type="http://schemas.openxmlformats.org/officeDocument/2006/relationships/slide" Target="slides/slide2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handoutMaster" Target="handoutMasters/handoutMaster1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6B7499-6455-4451-819C-12B4C9DE3C36}" type="datetimeFigureOut">
              <a:rPr lang="zh-CN" altLang="en-US" smtClean="0">
                <a:latin typeface="Calibri" panose="020F0502020204030204" pitchFamily="34" charset="0"/>
                <a:ea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7B39C-AED9-4162-B1B1-388A9BAAEF73}" type="slidenum">
              <a:rPr lang="zh-CN" altLang="en-US" smtClean="0">
                <a:latin typeface="Calibri" panose="020F0502020204030204" pitchFamily="34" charset="0"/>
                <a:ea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GIF>
</file>

<file path=ppt/media/image52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anose="020F0502020204030204" pitchFamily="34" charset="0"/>
                <a:ea typeface="Calibri" panose="020F050202020403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 panose="020F0502020204030204" pitchFamily="34" charset="0"/>
                <a:ea typeface="Calibri" panose="020F0502020204030204" pitchFamily="34" charset="0"/>
              </a:defRPr>
            </a:lvl1pPr>
          </a:lstStyle>
          <a:p>
            <a:fld id="{EB1E8144-1717-455B-8710-1072F1C69B3D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anose="020F0502020204030204" pitchFamily="34" charset="0"/>
                <a:ea typeface="Calibri" panose="020F050202020403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 panose="020F0502020204030204" pitchFamily="34" charset="0"/>
                <a:ea typeface="Calibri" panose="020F0502020204030204" pitchFamily="34" charset="0"/>
              </a:defRPr>
            </a:lvl1pPr>
          </a:lstStyle>
          <a:p>
            <a:fld id="{BD9C1411-A1CC-4AC7-881C-E2CC93D983CD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Calibri" panose="020F050202020403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Calibri" panose="020F050202020403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Calibri" panose="020F050202020403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Calibri" panose="020F050202020403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Calibri" panose="020F050202020403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34C0232-94FA-4EBE-BB9B-79FBE486032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34C0232-94FA-4EBE-BB9B-79FBE486032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1585E9-7E7D-4F61-B910-A0197A3733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1585E9-7E7D-4F61-B910-A0197A3733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1411-A1CC-4AC7-881C-E2CC93D983C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1411-A1CC-4AC7-881C-E2CC93D983C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073614" y="2612158"/>
            <a:ext cx="1040670" cy="92333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buNone/>
              <a:defRPr lang="zh-CN" altLang="en-US" sz="6000" dirty="0" smtClean="0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 altLang="zh-CN" dirty="0"/>
              <a:t>00</a:t>
            </a:r>
            <a:endParaRPr lang="zh-CN" altLang="en-US" dirty="0"/>
          </a:p>
        </p:txBody>
      </p:sp>
      <p:cxnSp>
        <p:nvCxnSpPr>
          <p:cNvPr id="16" name="直接连接符 15"/>
          <p:cNvCxnSpPr/>
          <p:nvPr userDrawn="1"/>
        </p:nvCxnSpPr>
        <p:spPr>
          <a:xfrm flipH="1">
            <a:off x="2720372" y="3535488"/>
            <a:ext cx="494937" cy="523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占位符 9"/>
          <p:cNvSpPr>
            <a:spLocks noGrp="1"/>
          </p:cNvSpPr>
          <p:nvPr>
            <p:ph type="body" sz="quarter" idx="11" hasCustomPrompt="1"/>
          </p:nvPr>
        </p:nvSpPr>
        <p:spPr>
          <a:xfrm>
            <a:off x="3862067" y="3518101"/>
            <a:ext cx="6712209" cy="30476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50000"/>
              </a:lnSpc>
              <a:buNone/>
              <a:defRPr lang="zh-CN" altLang="en-US" sz="1050" spc="300" dirty="0" smtClean="0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 altLang="zh-CN" dirty="0"/>
              <a:t>Please text your title here. Your content to play here.</a:t>
            </a:r>
            <a:endParaRPr lang="en-US" altLang="zh-CN" dirty="0"/>
          </a:p>
        </p:txBody>
      </p:sp>
      <p:sp>
        <p:nvSpPr>
          <p:cNvPr id="18" name="标题 12"/>
          <p:cNvSpPr>
            <a:spLocks noGrp="1"/>
          </p:cNvSpPr>
          <p:nvPr>
            <p:ph type="title" hasCustomPrompt="1"/>
          </p:nvPr>
        </p:nvSpPr>
        <p:spPr>
          <a:xfrm>
            <a:off x="3862067" y="2502956"/>
            <a:ext cx="6535286" cy="782431"/>
          </a:xfrm>
          <a:prstGeom prst="rect">
            <a:avLst/>
          </a:prstGeom>
        </p:spPr>
        <p:txBody>
          <a:bodyPr/>
          <a:lstStyle>
            <a:lvl1pPr algn="ctr">
              <a:defRPr sz="5500" spc="600">
                <a:latin typeface="Calibri" panose="020F0502020204030204" pitchFamily="34" charset="0"/>
                <a:ea typeface="Calibri" panose="020F0502020204030204" pitchFamily="34" charset="0"/>
              </a:defRPr>
            </a:lvl1pPr>
          </a:lstStyle>
          <a:p>
            <a:r>
              <a:rPr lang="zh-CN" altLang="en-US" dirty="0"/>
              <a:t>在此输入标题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2"/>
          <p:cNvSpPr>
            <a:spLocks noGrp="1"/>
          </p:cNvSpPr>
          <p:nvPr>
            <p:ph type="title" hasCustomPrompt="1"/>
          </p:nvPr>
        </p:nvSpPr>
        <p:spPr>
          <a:xfrm>
            <a:off x="1929440" y="338289"/>
            <a:ext cx="8333120" cy="47632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 b="1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image" Target="../media/image4.jpeg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32.svg"/><Relationship Id="rId8" Type="http://schemas.openxmlformats.org/officeDocument/2006/relationships/image" Target="../media/image31.png"/><Relationship Id="rId7" Type="http://schemas.openxmlformats.org/officeDocument/2006/relationships/image" Target="../media/image30.svg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5.png"/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1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7.png"/><Relationship Id="rId1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1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image" Target="../media/image4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2.GIF"/><Relationship Id="rId1" Type="http://schemas.openxmlformats.org/officeDocument/2006/relationships/image" Target="../media/image51.GI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1.png"/><Relationship Id="rId2" Type="http://schemas.openxmlformats.org/officeDocument/2006/relationships/image" Target="../media/image13.jpe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6816090" y="4732655"/>
            <a:ext cx="3050540" cy="15995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pt-BR" sz="1400" dirty="0">
                <a:solidFill>
                  <a:schemeClr val="tx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  <a:sym typeface="+mn-ea"/>
              </a:rPr>
              <a:t>Flavio de Andrade Silva</a:t>
            </a:r>
            <a:br>
              <a:rPr lang="pt-BR" sz="1400" dirty="0">
                <a:solidFill>
                  <a:schemeClr val="tx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  <a:sym typeface="+mn-ea"/>
              </a:rPr>
            </a:br>
            <a:r>
              <a:rPr lang="pt-BR" sz="1400" dirty="0">
                <a:solidFill>
                  <a:schemeClr val="tx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  <a:sym typeface="+mn-ea"/>
              </a:rPr>
              <a:t>Analista de TI </a:t>
            </a:r>
            <a:endParaRPr lang="pt-BR" sz="1400" dirty="0">
              <a:solidFill>
                <a:schemeClr val="tx1"/>
              </a:solidFill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  <a:p>
            <a:pPr algn="l"/>
            <a:r>
              <a:rPr lang="pt-BR" sz="1400" dirty="0">
                <a:solidFill>
                  <a:schemeClr val="tx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  <a:sym typeface="+mn-ea"/>
              </a:rPr>
              <a:t>Bacharel em Ciências e Tecnologias - UFRN</a:t>
            </a:r>
            <a:endParaRPr lang="pt-BR" sz="1400" dirty="0">
              <a:solidFill>
                <a:schemeClr val="tx1"/>
              </a:solidFill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  <a:p>
            <a:pPr algn="l"/>
            <a:r>
              <a:rPr lang="pt-BR" sz="1400" dirty="0">
                <a:solidFill>
                  <a:schemeClr val="tx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  <a:sym typeface="+mn-ea"/>
              </a:rPr>
              <a:t>Bacharelando em Engenharia de Telecomunicações - UFRN</a:t>
            </a:r>
            <a:endParaRPr lang="pt-BR" sz="1400" dirty="0">
              <a:solidFill>
                <a:schemeClr val="tx1"/>
              </a:solidFill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  <a:p>
            <a:pPr algn="l"/>
            <a:endParaRPr lang="pt-BR" sz="1400" b="1" dirty="0">
              <a:solidFill>
                <a:schemeClr val="tx1"/>
              </a:solidFill>
              <a:latin typeface="Inter Black" panose="02000503000000020004" charset="0"/>
              <a:ea typeface="Inter Black" panose="02000503000000020004" charset="0"/>
              <a:cs typeface="Inter" panose="02000503000000020004" charset="0"/>
              <a:sym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200381" y="5962340"/>
            <a:ext cx="5759810" cy="2832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1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    </a:t>
            </a:r>
            <a:r>
              <a:rPr lang="en-US" sz="11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Date: </a:t>
            </a:r>
            <a:r>
              <a:rPr lang="pt-BR" altLang="en-US" sz="11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23</a:t>
            </a:r>
            <a:r>
              <a:rPr lang="en-US" sz="11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/</a:t>
            </a:r>
            <a:r>
              <a:rPr lang="pt-BR" altLang="en-US" sz="11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11</a:t>
            </a:r>
            <a:r>
              <a:rPr lang="en-US" sz="11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/202</a:t>
            </a:r>
            <a:r>
              <a:rPr lang="pt-BR" altLang="en-US" sz="11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3</a:t>
            </a:r>
            <a:endParaRPr lang="pt-BR" altLang="en-US" sz="1100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802255" y="2270125"/>
            <a:ext cx="6158230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sz="4000" dirty="0">
                <a:blipFill dpi="0" rotWithShape="1">
                  <a:blip r:embed="rId1"/>
                  <a:srcRect/>
                  <a:tile tx="0" ty="0" sx="100000" sy="100000" flip="none" algn="tl"/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Comutação Óticas e </a:t>
            </a:r>
            <a:endParaRPr sz="4000" dirty="0">
              <a:blipFill dpi="0" rotWithShape="1">
                <a:blip r:embed="rId1"/>
                <a:srcRect/>
                <a:tile tx="0" ty="0" sx="100000" sy="100000" flip="none" algn="tl"/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pPr algn="dist"/>
            <a:r>
              <a:rPr sz="4000" dirty="0">
                <a:blipFill dpi="0" rotWithShape="1">
                  <a:blip r:embed="rId1"/>
                  <a:srcRect/>
                  <a:tile tx="0" ty="0" sx="100000" sy="100000" flip="none" algn="tl"/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Redes Óticas Passivas</a:t>
            </a:r>
            <a:endParaRPr sz="4000" dirty="0">
              <a:blipFill dpi="0" rotWithShape="1">
                <a:blip r:embed="rId1"/>
                <a:srcRect/>
                <a:tile tx="0" ty="0" sx="100000" sy="100000" flip="none" algn="tl"/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2441448" y="1737360"/>
            <a:ext cx="127101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12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  <a:alpha val="3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2572393" y="1523046"/>
            <a:ext cx="0" cy="149187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12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  <a:alpha val="3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8190461" y="4257657"/>
            <a:ext cx="127101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12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  <a:alpha val="3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9190061" y="2974564"/>
            <a:ext cx="0" cy="149187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12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  <a:alpha val="3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m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8045" y="1230630"/>
            <a:ext cx="7915275" cy="2981325"/>
          </a:xfrm>
          <a:prstGeom prst="rect">
            <a:avLst/>
          </a:prstGeom>
        </p:spPr>
      </p:pic>
      <p:sp>
        <p:nvSpPr>
          <p:cNvPr id="3" name="标题 1"/>
          <p:cNvSpPr>
            <a:spLocks noGrp="1"/>
          </p:cNvSpPr>
          <p:nvPr/>
        </p:nvSpPr>
        <p:spPr>
          <a:xfrm>
            <a:off x="1720525" y="441794"/>
            <a:ext cx="8333120" cy="476324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 spc="6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+mj-cs"/>
              </a:defRPr>
            </a:lvl1pPr>
          </a:lstStyle>
          <a:p>
            <a:r>
              <a:rPr lang="pt-BR" dirty="0"/>
              <a:t>Cross-Connect Optical (OXC)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930" y="2496820"/>
            <a:ext cx="276225" cy="276225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420" y="1318895"/>
            <a:ext cx="838200" cy="209550"/>
          </a:xfrm>
          <a:prstGeom prst="rect">
            <a:avLst/>
          </a:prstGeom>
        </p:spPr>
      </p:pic>
      <p:sp>
        <p:nvSpPr>
          <p:cNvPr id="6" name="Caixa de Texto 5"/>
          <p:cNvSpPr txBox="1"/>
          <p:nvPr/>
        </p:nvSpPr>
        <p:spPr>
          <a:xfrm>
            <a:off x="4884420" y="1290955"/>
            <a:ext cx="837565" cy="209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pt-BR" altLang="en-US" sz="1200" b="1">
                <a:solidFill>
                  <a:schemeClr val="bg1"/>
                </a:solidFill>
              </a:rPr>
              <a:t>ROADM</a:t>
            </a:r>
            <a:endParaRPr lang="pt-BR" altLang="en-US" sz="12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m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4225" y="1118235"/>
            <a:ext cx="8637905" cy="5482590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>
          <a:blip r:embed="rId2"/>
          <a:srcRect t="11430" r="74968" b="20073"/>
          <a:stretch>
            <a:fillRect/>
          </a:stretch>
        </p:blipFill>
        <p:spPr>
          <a:xfrm>
            <a:off x="9598660" y="1271905"/>
            <a:ext cx="2362835" cy="4225290"/>
          </a:xfrm>
          <a:prstGeom prst="rect">
            <a:avLst/>
          </a:prstGeom>
        </p:spPr>
      </p:pic>
      <p:sp>
        <p:nvSpPr>
          <p:cNvPr id="3" name="标题 1"/>
          <p:cNvSpPr>
            <a:spLocks noGrp="1"/>
          </p:cNvSpPr>
          <p:nvPr/>
        </p:nvSpPr>
        <p:spPr>
          <a:xfrm>
            <a:off x="1720525" y="441794"/>
            <a:ext cx="8333120" cy="476324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 spc="6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+mj-cs"/>
              </a:defRPr>
            </a:lvl1pPr>
          </a:lstStyle>
          <a:p>
            <a:r>
              <a:rPr lang="pt-BR" dirty="0"/>
              <a:t>Cross-Connect Optical (OXC)</a:t>
            </a:r>
            <a:endParaRPr lang="pt-B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6" name="Imagem 105"/>
          <p:cNvPicPr/>
          <p:nvPr/>
        </p:nvPicPr>
        <p:blipFill>
          <a:blip r:embed="rId1"/>
          <a:stretch>
            <a:fillRect/>
          </a:stretch>
        </p:blipFill>
        <p:spPr>
          <a:xfrm>
            <a:off x="1575435" y="603885"/>
            <a:ext cx="7937500" cy="52978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m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25620" y="1149985"/>
            <a:ext cx="7352030" cy="543433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263789" y="1914715"/>
            <a:ext cx="3924524" cy="2037039"/>
            <a:chOff x="1385925" y="2892588"/>
            <a:chExt cx="2199058" cy="3676780"/>
          </a:xfrm>
        </p:grpSpPr>
        <p:sp>
          <p:nvSpPr>
            <p:cNvPr id="8" name="TextBox 14"/>
            <p:cNvSpPr txBox="1"/>
            <p:nvPr/>
          </p:nvSpPr>
          <p:spPr>
            <a:xfrm>
              <a:off x="1617099" y="2892588"/>
              <a:ext cx="1879404" cy="998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pt-BR" sz="2000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Contenção</a:t>
              </a:r>
              <a:endParaRPr lang="pt-BR" sz="20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447886" y="3912507"/>
              <a:ext cx="2136742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23"/>
            <p:cNvSpPr txBox="1"/>
            <p:nvPr/>
          </p:nvSpPr>
          <p:spPr>
            <a:xfrm>
              <a:off x="1385925" y="4154427"/>
              <a:ext cx="2199058" cy="2414941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just">
                <a:lnSpc>
                  <a:spcPct val="150000"/>
                </a:lnSpc>
                <a:defRPr sz="140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+mn-ea"/>
                </a:defRPr>
              </a:lvl1pPr>
            </a:lstStyle>
            <a:p>
              <a:r>
                <a:rPr lang="pt-BR" sz="1800" dirty="0"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Conflito pelo mesmo recurso de comprimento de onda durante o processo de comutação.</a:t>
              </a:r>
              <a:endParaRPr lang="pt-BR" sz="1800" dirty="0"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3" name="标题 1"/>
          <p:cNvSpPr>
            <a:spLocks noGrp="1"/>
          </p:cNvSpPr>
          <p:nvPr/>
        </p:nvSpPr>
        <p:spPr>
          <a:xfrm>
            <a:off x="1720525" y="441794"/>
            <a:ext cx="8333120" cy="476324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 spc="6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+mj-cs"/>
              </a:defRPr>
            </a:lvl1pPr>
          </a:lstStyle>
          <a:p>
            <a:r>
              <a:rPr lang="pt-BR" dirty="0"/>
              <a:t>Cross-Connect Optical (OXC)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m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930" y="1227455"/>
            <a:ext cx="8535035" cy="411734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690" y="1508125"/>
            <a:ext cx="2094865" cy="3324225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1720525" y="441794"/>
            <a:ext cx="8333120" cy="476324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 spc="6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+mj-cs"/>
              </a:defRPr>
            </a:lvl1pPr>
          </a:lstStyle>
          <a:p>
            <a:r>
              <a:rPr lang="pt-BR" dirty="0"/>
              <a:t>Conversão do comprimento de onda</a:t>
            </a:r>
            <a:endParaRPr lang="pt-BR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1"/>
          <p:cNvSpPr>
            <a:spLocks noGrp="1"/>
          </p:cNvSpPr>
          <p:nvPr/>
        </p:nvSpPr>
        <p:spPr>
          <a:xfrm>
            <a:off x="1720525" y="441794"/>
            <a:ext cx="8333120" cy="476324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 spc="6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+mj-cs"/>
              </a:defRPr>
            </a:lvl1pPr>
          </a:lstStyle>
          <a:p>
            <a:r>
              <a:rPr lang="pt-BR" dirty="0"/>
              <a:t>Conversão de comprimento de onda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365" y="915670"/>
            <a:ext cx="11909425" cy="3881755"/>
          </a:xfrm>
          <a:prstGeom prst="rect">
            <a:avLst/>
          </a:prstGeom>
        </p:spPr>
      </p:pic>
      <p:sp>
        <p:nvSpPr>
          <p:cNvPr id="5" name="Caixa de Texto 4"/>
          <p:cNvSpPr txBox="1"/>
          <p:nvPr/>
        </p:nvSpPr>
        <p:spPr>
          <a:xfrm>
            <a:off x="272415" y="1038860"/>
            <a:ext cx="360870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Cálculo de utilização da fibra</a:t>
            </a:r>
            <a:endParaRPr lang="pt-BR" altLang="en-US">
              <a:solidFill>
                <a:schemeClr val="bg1"/>
              </a:solidFill>
            </a:endParaRPr>
          </a:p>
          <a:p>
            <a:endParaRPr lang="pt-BR" altLang="en-US">
              <a:solidFill>
                <a:schemeClr val="bg1"/>
              </a:solidFill>
            </a:endParaRPr>
          </a:p>
          <a:p>
            <a:r>
              <a:rPr lang="pt-BR" altLang="en-US">
                <a:solidFill>
                  <a:schemeClr val="bg1"/>
                </a:solidFill>
              </a:rPr>
              <a:t>P = Medida de utilização da Fibra</a:t>
            </a:r>
            <a:br>
              <a:rPr lang="pt-BR" altLang="en-US">
                <a:solidFill>
                  <a:schemeClr val="bg1"/>
                </a:solidFill>
              </a:rPr>
            </a:br>
            <a:endParaRPr lang="pt-BR" altLang="en-US">
              <a:solidFill>
                <a:schemeClr val="bg1"/>
              </a:solidFill>
            </a:endParaRPr>
          </a:p>
          <a:p>
            <a:r>
              <a:rPr lang="pt-BR" altLang="en-US">
                <a:solidFill>
                  <a:schemeClr val="bg1"/>
                </a:solidFill>
              </a:rPr>
              <a:t>F = nº de comprimento de onda disponível por link</a:t>
            </a:r>
            <a:br>
              <a:rPr lang="pt-BR" altLang="en-US">
                <a:solidFill>
                  <a:schemeClr val="bg1"/>
                </a:solidFill>
              </a:rPr>
            </a:br>
            <a:endParaRPr lang="pt-BR" altLang="en-US">
              <a:solidFill>
                <a:schemeClr val="bg1"/>
              </a:solidFill>
            </a:endParaRPr>
          </a:p>
          <a:p>
            <a:r>
              <a:rPr lang="pt-BR" altLang="en-US">
                <a:solidFill>
                  <a:schemeClr val="bg1"/>
                </a:solidFill>
              </a:rPr>
              <a:t>H = nº de links (saltos) entre dois pontos.</a:t>
            </a:r>
            <a:br>
              <a:rPr lang="pt-BR" altLang="en-US">
                <a:solidFill>
                  <a:schemeClr val="bg1"/>
                </a:solidFill>
              </a:rPr>
            </a:br>
            <a:br>
              <a:rPr lang="pt-BR" altLang="en-US">
                <a:solidFill>
                  <a:schemeClr val="bg1"/>
                </a:solidFill>
              </a:rPr>
            </a:br>
            <a:r>
              <a:rPr lang="pt-BR" altLang="en-US">
                <a:solidFill>
                  <a:schemeClr val="bg1"/>
                </a:solidFill>
              </a:rPr>
              <a:t>Pb = Probabilidade de bloqueio/conteção</a:t>
            </a:r>
            <a:endParaRPr lang="pt-BR" altLang="en-US">
              <a:solidFill>
                <a:schemeClr val="bg1"/>
              </a:solidFill>
            </a:endParaRPr>
          </a:p>
        </p:txBody>
      </p:sp>
      <p:cxnSp>
        <p:nvCxnSpPr>
          <p:cNvPr id="11" name="Conector Reto 10"/>
          <p:cNvCxnSpPr/>
          <p:nvPr/>
        </p:nvCxnSpPr>
        <p:spPr>
          <a:xfrm>
            <a:off x="4040505" y="937260"/>
            <a:ext cx="0" cy="3896995"/>
          </a:xfrm>
          <a:prstGeom prst="line">
            <a:avLst/>
          </a:prstGeom>
        </p:spPr>
        <p:style>
          <a:lnRef idx="3">
            <a:prstClr val="black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1"/>
          <p:cNvSpPr>
            <a:spLocks noGrp="1"/>
          </p:cNvSpPr>
          <p:nvPr/>
        </p:nvSpPr>
        <p:spPr>
          <a:xfrm>
            <a:off x="1720525" y="441794"/>
            <a:ext cx="8333120" cy="476324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 spc="6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+mj-cs"/>
              </a:defRPr>
            </a:lvl1pPr>
          </a:lstStyle>
          <a:p>
            <a:r>
              <a:rPr lang="pt-BR" dirty="0"/>
              <a:t>Conversão de comprimento de onda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885" y="915670"/>
            <a:ext cx="11909425" cy="3881755"/>
          </a:xfrm>
          <a:prstGeom prst="rect">
            <a:avLst/>
          </a:prstGeom>
        </p:spPr>
      </p:pic>
      <p:sp>
        <p:nvSpPr>
          <p:cNvPr id="5" name="Caixa de Texto 4"/>
          <p:cNvSpPr txBox="1"/>
          <p:nvPr/>
        </p:nvSpPr>
        <p:spPr>
          <a:xfrm>
            <a:off x="272415" y="1038860"/>
            <a:ext cx="311721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P = Medida de utilização da Fibra</a:t>
            </a:r>
            <a:br>
              <a:rPr lang="pt-BR" altLang="en-US">
                <a:solidFill>
                  <a:schemeClr val="bg1"/>
                </a:solidFill>
              </a:rPr>
            </a:br>
            <a:endParaRPr lang="pt-BR" altLang="en-US">
              <a:solidFill>
                <a:schemeClr val="bg1"/>
              </a:solidFill>
            </a:endParaRPr>
          </a:p>
          <a:p>
            <a:r>
              <a:rPr lang="pt-BR" altLang="en-US">
                <a:solidFill>
                  <a:schemeClr val="bg1"/>
                </a:solidFill>
              </a:rPr>
              <a:t>F = nº de comprimento de onda disponível por link</a:t>
            </a:r>
            <a:br>
              <a:rPr lang="pt-BR" altLang="en-US">
                <a:solidFill>
                  <a:schemeClr val="bg1"/>
                </a:solidFill>
              </a:rPr>
            </a:br>
            <a:endParaRPr lang="pt-BR" altLang="en-US">
              <a:solidFill>
                <a:schemeClr val="bg1"/>
              </a:solidFill>
            </a:endParaRPr>
          </a:p>
          <a:p>
            <a:r>
              <a:rPr lang="pt-BR" altLang="en-US">
                <a:solidFill>
                  <a:schemeClr val="bg1"/>
                </a:solidFill>
              </a:rPr>
              <a:t>H = nº de links (saltos) entre dois pontos.</a:t>
            </a:r>
            <a:br>
              <a:rPr lang="pt-BR" altLang="en-US">
                <a:solidFill>
                  <a:schemeClr val="bg1"/>
                </a:solidFill>
              </a:rPr>
            </a:br>
            <a:br>
              <a:rPr lang="pt-BR" altLang="en-US">
                <a:solidFill>
                  <a:schemeClr val="bg1"/>
                </a:solidFill>
              </a:rPr>
            </a:br>
            <a:r>
              <a:rPr lang="pt-BR" altLang="en-US">
                <a:solidFill>
                  <a:schemeClr val="bg1"/>
                </a:solidFill>
              </a:rPr>
              <a:t>P</a:t>
            </a:r>
            <a:r>
              <a:rPr lang="pt-BR" altLang="en-US" sz="1200">
                <a:solidFill>
                  <a:schemeClr val="bg1"/>
                </a:solidFill>
              </a:rPr>
              <a:t>b</a:t>
            </a:r>
            <a:r>
              <a:rPr lang="pt-BR" altLang="en-US">
                <a:solidFill>
                  <a:schemeClr val="bg1"/>
                </a:solidFill>
              </a:rPr>
              <a:t> = Probabilidade de bloqueio/conteção</a:t>
            </a:r>
            <a:endParaRPr lang="pt-BR" altLang="en-US">
              <a:solidFill>
                <a:schemeClr val="bg1"/>
              </a:solidFill>
            </a:endParaRPr>
          </a:p>
        </p:txBody>
      </p:sp>
      <p:cxnSp>
        <p:nvCxnSpPr>
          <p:cNvPr id="6" name="Conector Reto 5"/>
          <p:cNvCxnSpPr/>
          <p:nvPr/>
        </p:nvCxnSpPr>
        <p:spPr>
          <a:xfrm flipH="1">
            <a:off x="4199255" y="966470"/>
            <a:ext cx="71755" cy="37661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Conector Reto 10"/>
          <p:cNvCxnSpPr/>
          <p:nvPr/>
        </p:nvCxnSpPr>
        <p:spPr>
          <a:xfrm>
            <a:off x="3369945" y="937260"/>
            <a:ext cx="0" cy="3896995"/>
          </a:xfrm>
          <a:prstGeom prst="line">
            <a:avLst/>
          </a:prstGeom>
        </p:spPr>
        <p:style>
          <a:lnRef idx="3">
            <a:prstClr val="black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2384804F-3998-4D57-9195-F3826E402611-1" descr="C:/Users/vioflav/AppData/Local/Temp/wpp.lRCdDjwpp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18840" y="972820"/>
            <a:ext cx="2813685" cy="394970"/>
          </a:xfrm>
          <a:prstGeom prst="rect">
            <a:avLst/>
          </a:prstGeom>
        </p:spPr>
      </p:pic>
      <p:pic>
        <p:nvPicPr>
          <p:cNvPr id="7" name="2384804F-3998-4D57-9195-F3826E402611-2" descr="C:/Users/vioflav/AppData/Local/Temp/wpp.OlZrxcwpp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37255" y="1753870"/>
            <a:ext cx="2717165" cy="503555"/>
          </a:xfrm>
          <a:prstGeom prst="rect">
            <a:avLst/>
          </a:prstGeom>
        </p:spPr>
      </p:pic>
      <p:pic>
        <p:nvPicPr>
          <p:cNvPr id="8" name="2384804F-3998-4D57-9195-F3826E402611-3" descr="C:/Users/vioflav/AppData/Local/Temp/wpp.LbRaDgwpp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04870" y="2678430"/>
            <a:ext cx="2557780" cy="668020"/>
          </a:xfrm>
          <a:prstGeom prst="rect">
            <a:avLst/>
          </a:prstGeom>
        </p:spPr>
      </p:pic>
      <p:pic>
        <p:nvPicPr>
          <p:cNvPr id="9" name="2384804F-3998-4D57-9195-F3826E402611-4" descr="C:/Users/vioflav/AppData/Local/Temp/wpp.ZPYlJPwpp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392170" y="3553460"/>
            <a:ext cx="3787195" cy="650875"/>
          </a:xfrm>
          <a:prstGeom prst="rect">
            <a:avLst/>
          </a:prstGeom>
        </p:spPr>
      </p:pic>
      <p:cxnSp>
        <p:nvCxnSpPr>
          <p:cNvPr id="10" name="Conector Reto 9"/>
          <p:cNvCxnSpPr/>
          <p:nvPr/>
        </p:nvCxnSpPr>
        <p:spPr>
          <a:xfrm>
            <a:off x="7169785" y="919480"/>
            <a:ext cx="0" cy="3896995"/>
          </a:xfrm>
          <a:prstGeom prst="line">
            <a:avLst/>
          </a:prstGeom>
        </p:spPr>
        <p:style>
          <a:lnRef idx="3">
            <a:prstClr val="black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Caixa de Texto 11"/>
          <p:cNvSpPr txBox="1"/>
          <p:nvPr/>
        </p:nvSpPr>
        <p:spPr>
          <a:xfrm>
            <a:off x="7169785" y="972820"/>
            <a:ext cx="48450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pt-BR" altLang="en-US">
                <a:solidFill>
                  <a:schemeClr val="bg1"/>
                </a:solidFill>
              </a:rPr>
              <a:t>Considere duas redes ópticas, cada qual usando 30 comprimentos de onda. Com uma probabilidade de bloqueio de 10^(-3) em uma implementação de 10 hops, qual é a utilização de comprimento de onda quando:</a:t>
            </a:r>
            <a:br>
              <a:rPr lang="pt-BR" altLang="en-US">
                <a:solidFill>
                  <a:schemeClr val="bg1"/>
                </a:solidFill>
              </a:rPr>
            </a:br>
            <a:endParaRPr lang="pt-BR" altLang="en-US">
              <a:solidFill>
                <a:schemeClr val="bg1"/>
              </a:solidFill>
            </a:endParaRPr>
          </a:p>
          <a:p>
            <a:pPr algn="just"/>
            <a:r>
              <a:rPr lang="pt-BR" altLang="en-US">
                <a:solidFill>
                  <a:schemeClr val="bg1"/>
                </a:solidFill>
              </a:rPr>
              <a:t>A)há conversão de comprimento de onda</a:t>
            </a:r>
            <a:endParaRPr lang="pt-BR" altLang="en-US">
              <a:solidFill>
                <a:schemeClr val="bg1"/>
              </a:solidFill>
            </a:endParaRPr>
          </a:p>
          <a:p>
            <a:pPr algn="just"/>
            <a:r>
              <a:rPr lang="pt-BR" altLang="en-US">
                <a:solidFill>
                  <a:schemeClr val="bg1"/>
                </a:solidFill>
              </a:rPr>
              <a:t>B)não há conversão de comprimento de onda.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1"/>
          <p:cNvSpPr>
            <a:spLocks noGrp="1"/>
          </p:cNvSpPr>
          <p:nvPr/>
        </p:nvSpPr>
        <p:spPr>
          <a:xfrm>
            <a:off x="1720525" y="441794"/>
            <a:ext cx="8333120" cy="476324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 spc="6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+mj-cs"/>
              </a:defRPr>
            </a:lvl1pPr>
          </a:lstStyle>
          <a:p>
            <a:r>
              <a:rPr lang="pt-BR" dirty="0"/>
              <a:t>Conversão de comprimento de onda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885" y="915670"/>
            <a:ext cx="11909425" cy="3881755"/>
          </a:xfrm>
          <a:prstGeom prst="rect">
            <a:avLst/>
          </a:prstGeom>
        </p:spPr>
      </p:pic>
      <p:sp>
        <p:nvSpPr>
          <p:cNvPr id="5" name="Caixa de Texto 4"/>
          <p:cNvSpPr txBox="1"/>
          <p:nvPr/>
        </p:nvSpPr>
        <p:spPr>
          <a:xfrm>
            <a:off x="272415" y="1038860"/>
            <a:ext cx="311721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G = Ganho (Beneficio da conversão de comprimento de onda).</a:t>
            </a:r>
            <a:br>
              <a:rPr lang="pt-BR" altLang="en-US">
                <a:solidFill>
                  <a:schemeClr val="bg1"/>
                </a:solidFill>
              </a:rPr>
            </a:br>
            <a:endParaRPr lang="pt-BR" altLang="en-US">
              <a:solidFill>
                <a:schemeClr val="bg1"/>
              </a:solidFill>
            </a:endParaRPr>
          </a:p>
          <a:p>
            <a:r>
              <a:rPr lang="pt-BR" altLang="en-US">
                <a:solidFill>
                  <a:schemeClr val="bg1"/>
                </a:solidFill>
              </a:rPr>
              <a:t>P</a:t>
            </a:r>
            <a:r>
              <a:rPr lang="pt-BR" altLang="en-US" sz="1400">
                <a:solidFill>
                  <a:schemeClr val="bg1"/>
                </a:solidFill>
              </a:rPr>
              <a:t>c</a:t>
            </a:r>
            <a:r>
              <a:rPr lang="pt-BR" altLang="en-US">
                <a:solidFill>
                  <a:schemeClr val="bg1"/>
                </a:solidFill>
              </a:rPr>
              <a:t> = Com conversão</a:t>
            </a:r>
            <a:br>
              <a:rPr lang="pt-BR" altLang="en-US">
                <a:solidFill>
                  <a:schemeClr val="bg1"/>
                </a:solidFill>
              </a:rPr>
            </a:br>
            <a:endParaRPr lang="pt-BR" altLang="en-US">
              <a:solidFill>
                <a:schemeClr val="bg1"/>
              </a:solidFill>
            </a:endParaRPr>
          </a:p>
          <a:p>
            <a:r>
              <a:rPr lang="pt-BR" altLang="en-US">
                <a:solidFill>
                  <a:schemeClr val="bg1"/>
                </a:solidFill>
              </a:rPr>
              <a:t>P</a:t>
            </a:r>
            <a:r>
              <a:rPr lang="pt-BR" altLang="en-US" sz="1400">
                <a:solidFill>
                  <a:schemeClr val="bg1"/>
                </a:solidFill>
              </a:rPr>
              <a:t>s</a:t>
            </a:r>
            <a:r>
              <a:rPr lang="pt-BR" altLang="en-US">
                <a:solidFill>
                  <a:schemeClr val="bg1"/>
                </a:solidFill>
              </a:rPr>
              <a:t> = Sem conversão</a:t>
            </a:r>
            <a:endParaRPr lang="pt-BR" altLang="en-US">
              <a:solidFill>
                <a:schemeClr val="bg1"/>
              </a:solidFill>
            </a:endParaRPr>
          </a:p>
        </p:txBody>
      </p:sp>
      <p:cxnSp>
        <p:nvCxnSpPr>
          <p:cNvPr id="6" name="Conector Reto 5"/>
          <p:cNvCxnSpPr/>
          <p:nvPr/>
        </p:nvCxnSpPr>
        <p:spPr>
          <a:xfrm flipH="1">
            <a:off x="4199255" y="966470"/>
            <a:ext cx="71755" cy="37661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Conector Reto 10"/>
          <p:cNvCxnSpPr/>
          <p:nvPr/>
        </p:nvCxnSpPr>
        <p:spPr>
          <a:xfrm>
            <a:off x="4372610" y="900430"/>
            <a:ext cx="0" cy="3896995"/>
          </a:xfrm>
          <a:prstGeom prst="line">
            <a:avLst/>
          </a:prstGeom>
        </p:spPr>
        <p:style>
          <a:lnRef idx="3">
            <a:prstClr val="black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3" name="2384804F-3998-4D57-9195-F3826E402611-5" descr="C:/Users/vioflav/AppData/Local/Temp/wpp.eJddIFwpp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885" y="3209290"/>
            <a:ext cx="4190365" cy="1158240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8970" y="900430"/>
            <a:ext cx="6388100" cy="38969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标题 23"/>
          <p:cNvSpPr>
            <a:spLocks noGrp="1"/>
          </p:cNvSpPr>
          <p:nvPr>
            <p:ph type="title"/>
          </p:nvPr>
        </p:nvSpPr>
        <p:spPr>
          <a:xfrm>
            <a:off x="1929440" y="504659"/>
            <a:ext cx="8333120" cy="476324"/>
          </a:xfrm>
        </p:spPr>
        <p:txBody>
          <a:bodyPr/>
          <a:lstStyle/>
          <a:p>
            <a:r>
              <a:rPr lang="pt-BR" dirty="0"/>
              <a:t>Comutação por pacotes ópticos</a:t>
            </a:r>
            <a:endParaRPr lang="pt-BR" dirty="0"/>
          </a:p>
        </p:txBody>
      </p:sp>
      <p:grpSp>
        <p:nvGrpSpPr>
          <p:cNvPr id="4" name="组合 3"/>
          <p:cNvGrpSpPr/>
          <p:nvPr/>
        </p:nvGrpSpPr>
        <p:grpSpPr>
          <a:xfrm>
            <a:off x="7365764" y="1772962"/>
            <a:ext cx="4506602" cy="2161123"/>
            <a:chOff x="8246903" y="2456670"/>
            <a:chExt cx="3825695" cy="2161623"/>
          </a:xfrm>
        </p:grpSpPr>
        <p:grpSp>
          <p:nvGrpSpPr>
            <p:cNvPr id="5" name="组合 4"/>
            <p:cNvGrpSpPr/>
            <p:nvPr/>
          </p:nvGrpSpPr>
          <p:grpSpPr>
            <a:xfrm>
              <a:off x="9109939" y="2456670"/>
              <a:ext cx="2962659" cy="2161623"/>
              <a:chOff x="3106598" y="5002760"/>
              <a:chExt cx="2962659" cy="2161623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3106598" y="5002760"/>
                <a:ext cx="2962659" cy="581794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indent="0" fontAlgn="auto"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pt-BR" b="1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Roteamento de comprimento de onda (RWA)</a:t>
                </a:r>
                <a:endParaRPr lang="pt-BR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3106598" y="5780398"/>
                <a:ext cx="2370017" cy="13839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pt-BR" altLang="zh-CN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Direciona </a:t>
                </a:r>
                <a:r>
                  <a:rPr lang="zh-CN" altLang="en-US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sinais ópticos de entrada para os caminhos corretos de saída em uma rede óptica</a:t>
                </a:r>
                <a:r>
                  <a:rPr lang="pt-BR" altLang="zh-CN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.</a:t>
                </a:r>
                <a:endParaRPr lang="pt-BR" altLang="zh-CN" sz="1400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" name="文本框 22"/>
            <p:cNvSpPr txBox="1"/>
            <p:nvPr/>
          </p:nvSpPr>
          <p:spPr>
            <a:xfrm>
              <a:off x="8246903" y="2624704"/>
              <a:ext cx="585263" cy="635822"/>
            </a:xfrm>
            <a:prstGeom prst="snip1Rect">
              <a:avLst/>
            </a:prstGeom>
            <a:solidFill>
              <a:schemeClr val="accent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01</a:t>
              </a:r>
              <a:endPara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365764" y="3885607"/>
            <a:ext cx="3808480" cy="1462001"/>
            <a:chOff x="8246903" y="2456670"/>
            <a:chExt cx="3233053" cy="1462339"/>
          </a:xfrm>
        </p:grpSpPr>
        <p:grpSp>
          <p:nvGrpSpPr>
            <p:cNvPr id="10" name="组合 9"/>
            <p:cNvGrpSpPr/>
            <p:nvPr/>
          </p:nvGrpSpPr>
          <p:grpSpPr>
            <a:xfrm>
              <a:off x="9109939" y="2456670"/>
              <a:ext cx="2370017" cy="1462339"/>
              <a:chOff x="3106598" y="5002760"/>
              <a:chExt cx="2370017" cy="1462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3106598" y="5002760"/>
                <a:ext cx="2250008" cy="5068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ts val="1200"/>
                  </a:spcBef>
                </a:pPr>
                <a:r>
                  <a:rPr lang="pt-BR" b="1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Roteamento Óptico</a:t>
                </a:r>
                <a:endParaRPr lang="pt-BR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3106598" y="5404404"/>
                <a:ext cx="2370017" cy="10606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pt-BR" altLang="zh-CN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Determina </a:t>
                </a:r>
                <a:r>
                  <a:rPr lang="zh-CN" altLang="en-US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o caminho que os dados ópticos devem seguir em uma rede</a:t>
                </a:r>
                <a:r>
                  <a:rPr lang="pt-BR" altLang="zh-CN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.</a:t>
                </a:r>
                <a:endParaRPr lang="pt-BR" altLang="zh-CN" sz="1400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1" name="文本框 22"/>
            <p:cNvSpPr txBox="1"/>
            <p:nvPr/>
          </p:nvSpPr>
          <p:spPr>
            <a:xfrm>
              <a:off x="8246903" y="2624704"/>
              <a:ext cx="585263" cy="635822"/>
            </a:xfrm>
            <a:prstGeom prst="snip1Rect">
              <a:avLst/>
            </a:prstGeom>
            <a:solidFill>
              <a:schemeClr val="accent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02</a:t>
              </a:r>
              <a:endPara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pic>
        <p:nvPicPr>
          <p:cNvPr id="26" name="Imagem 25" descr="Backbone_REMEP_Fisico_Depoi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8615" y="1513840"/>
            <a:ext cx="6538595" cy="4344035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33"/>
          <p:cNvSpPr>
            <a:spLocks noChangeAspect="1" noChangeArrowheads="1"/>
          </p:cNvSpPr>
          <p:nvPr/>
        </p:nvSpPr>
        <p:spPr bwMode="auto">
          <a:xfrm rot="10800000" flipH="1">
            <a:off x="882650" y="1337310"/>
            <a:ext cx="2447925" cy="3732530"/>
          </a:xfrm>
          <a:custGeom>
            <a:avLst/>
            <a:gdLst>
              <a:gd name="T0" fmla="*/ 2682494 w 2836097"/>
              <a:gd name="T1" fmla="*/ 3067706 h 3067706"/>
              <a:gd name="T2" fmla="*/ 876045 w 2836097"/>
              <a:gd name="T3" fmla="*/ 3067706 h 3067706"/>
              <a:gd name="T4" fmla="*/ 0 w 2836097"/>
              <a:gd name="T5" fmla="*/ 1533853 h 3067706"/>
              <a:gd name="T6" fmla="*/ 876045 w 2836097"/>
              <a:gd name="T7" fmla="*/ 0 h 3067706"/>
              <a:gd name="T8" fmla="*/ 2682494 w 2836097"/>
              <a:gd name="T9" fmla="*/ 0 h 3067706"/>
              <a:gd name="T10" fmla="*/ 2836097 w 2836097"/>
              <a:gd name="T11" fmla="*/ 268941 h 3067706"/>
              <a:gd name="T12" fmla="*/ 1473384 w 2836097"/>
              <a:gd name="T13" fmla="*/ 268941 h 3067706"/>
              <a:gd name="T14" fmla="*/ 747356 w 2836097"/>
              <a:gd name="T15" fmla="*/ 1540132 h 3067706"/>
              <a:gd name="T16" fmla="*/ 1473384 w 2836097"/>
              <a:gd name="T17" fmla="*/ 2811322 h 3067706"/>
              <a:gd name="T18" fmla="*/ 2828925 w 2836097"/>
              <a:gd name="T19" fmla="*/ 2811322 h 306770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836097"/>
              <a:gd name="T31" fmla="*/ 0 h 3067706"/>
              <a:gd name="T32" fmla="*/ 2836097 w 2836097"/>
              <a:gd name="T33" fmla="*/ 3067706 h 306770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zh-CN" sz="2400" dirty="0">
              <a:solidFill>
                <a:srgbClr val="263770"/>
              </a:solidFill>
              <a:latin typeface="Arial" panose="020B0604020202020204" pitchFamily="34" charset="0"/>
              <a:ea typeface="Calibri" panose="020F0502020204030204" pitchFamily="34" charset="0"/>
              <a:sym typeface="SimSun" panose="02010600030101010101" pitchFamily="2" charset="-122"/>
            </a:endParaRPr>
          </a:p>
        </p:txBody>
      </p:sp>
      <p:sp>
        <p:nvSpPr>
          <p:cNvPr id="9" name="文本框 36"/>
          <p:cNvSpPr>
            <a:spLocks noChangeArrowheads="1"/>
          </p:cNvSpPr>
          <p:nvPr/>
        </p:nvSpPr>
        <p:spPr bwMode="auto">
          <a:xfrm>
            <a:off x="745226" y="3181927"/>
            <a:ext cx="1115143" cy="1161633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sym typeface="Impact" panose="020B0806030902050204" pitchFamily="34" charset="0"/>
              </a:rPr>
              <a:t>01</a:t>
            </a:r>
            <a:endParaRPr lang="zh-CN" altLang="en-US" sz="3200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sym typeface="Impact" panose="020B0806030902050204" pitchFamily="34" charset="0"/>
            </a:endParaRPr>
          </a:p>
        </p:txBody>
      </p:sp>
      <p:sp>
        <p:nvSpPr>
          <p:cNvPr id="13" name="任意多边形 34"/>
          <p:cNvSpPr>
            <a:spLocks noChangeAspect="1" noChangeArrowheads="1"/>
          </p:cNvSpPr>
          <p:nvPr/>
        </p:nvSpPr>
        <p:spPr bwMode="auto">
          <a:xfrm rot="10800000" flipH="1">
            <a:off x="4814570" y="1337310"/>
            <a:ext cx="2449830" cy="3731895"/>
          </a:xfrm>
          <a:custGeom>
            <a:avLst/>
            <a:gdLst>
              <a:gd name="T0" fmla="*/ 2682494 w 2836097"/>
              <a:gd name="T1" fmla="*/ 3067706 h 3067706"/>
              <a:gd name="T2" fmla="*/ 876045 w 2836097"/>
              <a:gd name="T3" fmla="*/ 3067706 h 3067706"/>
              <a:gd name="T4" fmla="*/ 0 w 2836097"/>
              <a:gd name="T5" fmla="*/ 1533853 h 3067706"/>
              <a:gd name="T6" fmla="*/ 876045 w 2836097"/>
              <a:gd name="T7" fmla="*/ 0 h 3067706"/>
              <a:gd name="T8" fmla="*/ 2682494 w 2836097"/>
              <a:gd name="T9" fmla="*/ 0 h 3067706"/>
              <a:gd name="T10" fmla="*/ 2836097 w 2836097"/>
              <a:gd name="T11" fmla="*/ 268941 h 3067706"/>
              <a:gd name="T12" fmla="*/ 1473384 w 2836097"/>
              <a:gd name="T13" fmla="*/ 268941 h 3067706"/>
              <a:gd name="T14" fmla="*/ 747356 w 2836097"/>
              <a:gd name="T15" fmla="*/ 1540132 h 3067706"/>
              <a:gd name="T16" fmla="*/ 1473384 w 2836097"/>
              <a:gd name="T17" fmla="*/ 2811322 h 3067706"/>
              <a:gd name="T18" fmla="*/ 2828925 w 2836097"/>
              <a:gd name="T19" fmla="*/ 2811322 h 306770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836097"/>
              <a:gd name="T31" fmla="*/ 0 h 3067706"/>
              <a:gd name="T32" fmla="*/ 2836097 w 2836097"/>
              <a:gd name="T33" fmla="*/ 3067706 h 306770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zh-CN" sz="2400" dirty="0">
              <a:solidFill>
                <a:srgbClr val="000000">
                  <a:lumMod val="75000"/>
                  <a:lumOff val="25000"/>
                </a:srgbClr>
              </a:solidFill>
              <a:latin typeface="Calibri" panose="020F0502020204030204" pitchFamily="34" charset="0"/>
              <a:ea typeface="Calibri" panose="020F0502020204030204" pitchFamily="34" charset="0"/>
              <a:sym typeface="SimSun" panose="02010600030101010101" pitchFamily="2" charset="-122"/>
            </a:endParaRPr>
          </a:p>
        </p:txBody>
      </p:sp>
      <p:sp>
        <p:nvSpPr>
          <p:cNvPr id="14" name="文本框 37"/>
          <p:cNvSpPr>
            <a:spLocks noChangeArrowheads="1"/>
          </p:cNvSpPr>
          <p:nvPr/>
        </p:nvSpPr>
        <p:spPr bwMode="auto">
          <a:xfrm>
            <a:off x="4454306" y="3185220"/>
            <a:ext cx="1213856" cy="1161633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sym typeface="Impact" panose="020B0806030902050204" pitchFamily="34" charset="0"/>
              </a:rPr>
              <a:t>02</a:t>
            </a:r>
            <a:endParaRPr lang="zh-CN" altLang="en-US" sz="3200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sym typeface="Impact" panose="020B080603090205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29440" y="595464"/>
            <a:ext cx="8333120" cy="476324"/>
          </a:xfrm>
        </p:spPr>
        <p:txBody>
          <a:bodyPr/>
          <a:lstStyle/>
          <a:p>
            <a:r>
              <a:rPr lang="pt-BR" dirty="0"/>
              <a:t>Comutação de pacotes ópticos</a:t>
            </a:r>
            <a:endParaRPr lang="pt-BR" dirty="0"/>
          </a:p>
        </p:txBody>
      </p:sp>
      <p:grpSp>
        <p:nvGrpSpPr>
          <p:cNvPr id="3" name="组合 2"/>
          <p:cNvGrpSpPr/>
          <p:nvPr/>
        </p:nvGrpSpPr>
        <p:grpSpPr>
          <a:xfrm>
            <a:off x="2073111" y="1608376"/>
            <a:ext cx="2158365" cy="2004695"/>
            <a:chOff x="2212176" y="3025696"/>
            <a:chExt cx="2158365" cy="2004695"/>
          </a:xfrm>
        </p:grpSpPr>
        <p:sp>
          <p:nvSpPr>
            <p:cNvPr id="22" name="矩形 21"/>
            <p:cNvSpPr/>
            <p:nvPr/>
          </p:nvSpPr>
          <p:spPr>
            <a:xfrm>
              <a:off x="2212176" y="3821351"/>
              <a:ext cx="2158365" cy="1209040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lvl="0" algn="just">
                <a:lnSpc>
                  <a:spcPct val="150000"/>
                </a:lnSpc>
              </a:pPr>
              <a:endParaRPr lang="zh-C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212176" y="3025696"/>
              <a:ext cx="2158365" cy="506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50000"/>
                </a:lnSpc>
              </a:pPr>
              <a:endParaRPr lang="pt-BR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050414" y="1636316"/>
            <a:ext cx="1974850" cy="2122170"/>
            <a:chOff x="2212176" y="3053636"/>
            <a:chExt cx="1974850" cy="2122170"/>
          </a:xfrm>
        </p:grpSpPr>
        <p:sp>
          <p:nvSpPr>
            <p:cNvPr id="25" name="矩形 24"/>
            <p:cNvSpPr/>
            <p:nvPr/>
          </p:nvSpPr>
          <p:spPr>
            <a:xfrm>
              <a:off x="2212176" y="3848656"/>
              <a:ext cx="1974850" cy="1327150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lvl="0" algn="just">
                <a:lnSpc>
                  <a:spcPct val="150000"/>
                </a:lnSpc>
              </a:pPr>
              <a:endParaRPr lang="zh-C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  <a:p>
              <a:pPr lvl="0" algn="just">
                <a:lnSpc>
                  <a:spcPct val="150000"/>
                </a:lnSpc>
              </a:pPr>
              <a:endParaRPr lang="zh-C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2212176" y="3053636"/>
              <a:ext cx="1974631" cy="922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50000"/>
                </a:lnSpc>
              </a:pPr>
              <a:r>
                <a:rPr lang="pt-BR" b="1" dirty="0">
                  <a:ea typeface="Calibri" panose="020F0502020204030204" pitchFamily="34" charset="0"/>
                  <a:cs typeface="Calibri" panose="020F0502020204030204" pitchFamily="34" charset="0"/>
                  <a:sym typeface="+mn-lt"/>
                </a:rPr>
                <a:t>Comutação de pacotes Ópticos</a:t>
              </a:r>
              <a:endParaRPr lang="pt-BR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</p:grpSp>
      <p:grpSp>
        <p:nvGrpSpPr>
          <p:cNvPr id="7" name="组合 23"/>
          <p:cNvGrpSpPr/>
          <p:nvPr/>
        </p:nvGrpSpPr>
        <p:grpSpPr>
          <a:xfrm>
            <a:off x="2093094" y="1661716"/>
            <a:ext cx="2020570" cy="2700655"/>
            <a:chOff x="2212176" y="3053636"/>
            <a:chExt cx="2020570" cy="2700655"/>
          </a:xfrm>
        </p:grpSpPr>
        <p:sp>
          <p:nvSpPr>
            <p:cNvPr id="10" name="矩形 24"/>
            <p:cNvSpPr/>
            <p:nvPr/>
          </p:nvSpPr>
          <p:spPr>
            <a:xfrm>
              <a:off x="2258531" y="4427141"/>
              <a:ext cx="1974215" cy="1327150"/>
            </a:xfrm>
            <a:prstGeom prst="rect">
              <a:avLst/>
            </a:prstGeom>
          </p:spPr>
          <p:txBody>
            <a:bodyPr wrap="square">
              <a:noAutofit/>
            </a:bodyPr>
            <a:p>
              <a:pPr lvl="0" algn="just">
                <a:lnSpc>
                  <a:spcPct val="150000"/>
                </a:lnSpc>
              </a:pPr>
              <a:r>
                <a:rPr lang="pt-BR" sz="1600" dirty="0">
                  <a:ea typeface="Calibri" panose="020F0502020204030204" pitchFamily="34" charset="0"/>
                  <a:cs typeface="Calibri" panose="020F0502020204030204" pitchFamily="34" charset="0"/>
                  <a:sym typeface="+mn-lt"/>
                </a:rPr>
                <a:t>Empacotamento</a:t>
              </a:r>
              <a:endParaRPr lang="pt-BR" sz="16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  <a:p>
              <a:pPr lvl="0" algn="just">
                <a:lnSpc>
                  <a:spcPct val="150000"/>
                </a:lnSpc>
              </a:pPr>
              <a:r>
                <a:rPr lang="pt-BR" sz="1600" dirty="0">
                  <a:ea typeface="Calibri" panose="020F0502020204030204" pitchFamily="34" charset="0"/>
                  <a:cs typeface="Calibri" panose="020F0502020204030204" pitchFamily="34" charset="0"/>
                  <a:sym typeface="+mn-lt"/>
                </a:rPr>
                <a:t>Confiabilidade</a:t>
              </a:r>
              <a:endParaRPr lang="pt-BR" sz="16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  <a:p>
              <a:pPr lvl="0" algn="just">
                <a:lnSpc>
                  <a:spcPct val="150000"/>
                </a:lnSpc>
              </a:pPr>
              <a:r>
                <a:rPr lang="pt-BR" sz="1600" dirty="0">
                  <a:ea typeface="Calibri" panose="020F0502020204030204" pitchFamily="34" charset="0"/>
                  <a:cs typeface="Calibri" panose="020F0502020204030204" pitchFamily="34" charset="0"/>
                  <a:sym typeface="+mn-lt"/>
                </a:rPr>
                <a:t>Controle de congestionamento</a:t>
              </a:r>
              <a:endParaRPr lang="pt-BR" sz="16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11" name="矩形 25"/>
            <p:cNvSpPr/>
            <p:nvPr/>
          </p:nvSpPr>
          <p:spPr>
            <a:xfrm>
              <a:off x="2212176" y="3053636"/>
              <a:ext cx="1974631" cy="133794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 algn="just">
                <a:lnSpc>
                  <a:spcPct val="150000"/>
                </a:lnSpc>
              </a:pPr>
              <a:r>
                <a:rPr lang="pt-BR" b="1" dirty="0">
                  <a:ea typeface="Calibri" panose="020F0502020204030204" pitchFamily="34" charset="0"/>
                  <a:cs typeface="Calibri" panose="020F0502020204030204" pitchFamily="34" charset="0"/>
                  <a:sym typeface="+mn-lt"/>
                </a:rPr>
                <a:t>Comutação de pacotes Redes Elétricas</a:t>
              </a:r>
              <a:endParaRPr lang="pt-BR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</p:grpSp>
      <p:sp>
        <p:nvSpPr>
          <p:cNvPr id="15" name="矩形 24"/>
          <p:cNvSpPr/>
          <p:nvPr/>
        </p:nvSpPr>
        <p:spPr>
          <a:xfrm>
            <a:off x="6061075" y="2532380"/>
            <a:ext cx="2217420" cy="1327150"/>
          </a:xfrm>
          <a:prstGeom prst="rect">
            <a:avLst/>
          </a:prstGeom>
        </p:spPr>
        <p:txBody>
          <a:bodyPr wrap="square">
            <a:noAutofit/>
          </a:bodyPr>
          <a:p>
            <a:pPr lvl="0" algn="just">
              <a:lnSpc>
                <a:spcPct val="150000"/>
              </a:lnSpc>
            </a:pPr>
            <a:r>
              <a:rPr lang="pt-BR" sz="16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Troca de cabeçalho óptico (OLS).</a:t>
            </a:r>
            <a:endParaRPr lang="pt-BR" sz="16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lvl="0" algn="just">
              <a:lnSpc>
                <a:spcPct val="150000"/>
              </a:lnSpc>
            </a:pPr>
            <a:r>
              <a:rPr lang="pt-BR" sz="16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Define: Comprimento de onda, taxa de bits, etc.</a:t>
            </a:r>
            <a:endParaRPr lang="pt-BR" sz="16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lvl="0" algn="just">
              <a:lnSpc>
                <a:spcPct val="150000"/>
              </a:lnSpc>
            </a:pPr>
            <a:r>
              <a:rPr lang="pt-BR" sz="16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Não contém Buffer.</a:t>
            </a:r>
            <a:endParaRPr lang="pt-BR" sz="16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lvl="0" algn="just">
              <a:lnSpc>
                <a:spcPct val="150000"/>
              </a:lnSpc>
            </a:pPr>
            <a:endParaRPr lang="pt-BR" sz="16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6895" y="5334635"/>
            <a:ext cx="6081395" cy="1409700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2"/>
          <a:srcRect t="11430" r="74968" b="20073"/>
          <a:stretch>
            <a:fillRect/>
          </a:stretch>
        </p:blipFill>
        <p:spPr>
          <a:xfrm>
            <a:off x="8282305" y="1459230"/>
            <a:ext cx="2172970" cy="38855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animBg="1"/>
      <p:bldP spid="13" grpId="0" bldLvl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2911475" y="2628265"/>
            <a:ext cx="3555365" cy="175323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+mn-cs"/>
              </a:rPr>
              <a:t>Engenharia</a:t>
            </a:r>
            <a:br>
              <a:rPr kumimoji="0" lang="pt-BR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+mn-cs"/>
              </a:rPr>
            </a:br>
            <a:r>
              <a:rPr kumimoji="0" lang="pt-BR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+mn-cs"/>
              </a:rPr>
              <a:t>de</a:t>
            </a:r>
            <a:br>
              <a:rPr kumimoji="0" lang="pt-BR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+mn-cs"/>
              </a:rPr>
            </a:br>
            <a:r>
              <a:rPr kumimoji="0" lang="pt-BR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+mn-cs"/>
              </a:rPr>
              <a:t>Telecomunicações</a:t>
            </a:r>
            <a:endParaRPr kumimoji="0" lang="pt-BR" altLang="en-US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</p:txBody>
      </p:sp>
      <p:sp>
        <p:nvSpPr>
          <p:cNvPr id="28" name="文本框 95"/>
          <p:cNvSpPr txBox="1"/>
          <p:nvPr/>
        </p:nvSpPr>
        <p:spPr>
          <a:xfrm>
            <a:off x="2309628" y="2807716"/>
            <a:ext cx="220131" cy="1423477"/>
          </a:xfrm>
          <a:prstGeom prst="rect">
            <a:avLst/>
          </a:prstGeom>
          <a:solidFill>
            <a:schemeClr val="tx1"/>
          </a:solidFill>
        </p:spPr>
        <p:txBody>
          <a:bodyPr wrap="square" lIns="68589" tIns="34295" rIns="68589" bIns="34295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1" i="0" u="none" strike="noStrike" kern="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CONTENTS</a:t>
            </a:r>
            <a:endParaRPr kumimoji="0" lang="en-US" altLang="zh-CN" sz="1100" b="1" i="0" u="none" strike="noStrike" kern="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2720644" y="3670108"/>
            <a:ext cx="175895" cy="3886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7809056" y="2808066"/>
            <a:ext cx="2202180" cy="36830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pt-BR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Comutação Óptica</a:t>
            </a:r>
            <a:endParaRPr lang="pt-BR" sz="1050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31" name="圆角矩形 55"/>
          <p:cNvSpPr/>
          <p:nvPr/>
        </p:nvSpPr>
        <p:spPr bwMode="auto">
          <a:xfrm>
            <a:off x="7001294" y="2725770"/>
            <a:ext cx="516977" cy="533057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>
            <a:outerShdw blurRad="2032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1</a:t>
            </a:r>
            <a:endParaRPr lang="zh-CN" altLang="en-US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809056" y="3792002"/>
            <a:ext cx="2811780" cy="36830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pt-BR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Redes Ópticas Passicas</a:t>
            </a:r>
            <a:endParaRPr lang="pt-BR" sz="1050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33" name="圆角矩形 74"/>
          <p:cNvSpPr/>
          <p:nvPr/>
        </p:nvSpPr>
        <p:spPr bwMode="auto">
          <a:xfrm>
            <a:off x="7001294" y="3709707"/>
            <a:ext cx="516977" cy="533057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>
            <a:outerShdw blurRad="2032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2</a:t>
            </a:r>
            <a:endParaRPr lang="zh-CN" altLang="en-US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 animBg="1"/>
      <p:bldP spid="30" grpId="0" bldLvl="0" animBg="1"/>
      <p:bldP spid="31" grpId="0" bldLvl="0" animBg="1"/>
      <p:bldP spid="32" grpId="0" bldLvl="0" animBg="1"/>
      <p:bldP spid="33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33"/>
          <p:cNvSpPr>
            <a:spLocks noChangeAspect="1" noChangeArrowheads="1"/>
          </p:cNvSpPr>
          <p:nvPr/>
        </p:nvSpPr>
        <p:spPr bwMode="auto">
          <a:xfrm rot="10800000" flipH="1">
            <a:off x="882650" y="2115185"/>
            <a:ext cx="2447925" cy="2275840"/>
          </a:xfrm>
          <a:custGeom>
            <a:avLst/>
            <a:gdLst>
              <a:gd name="T0" fmla="*/ 2682494 w 2836097"/>
              <a:gd name="T1" fmla="*/ 3067706 h 3067706"/>
              <a:gd name="T2" fmla="*/ 876045 w 2836097"/>
              <a:gd name="T3" fmla="*/ 3067706 h 3067706"/>
              <a:gd name="T4" fmla="*/ 0 w 2836097"/>
              <a:gd name="T5" fmla="*/ 1533853 h 3067706"/>
              <a:gd name="T6" fmla="*/ 876045 w 2836097"/>
              <a:gd name="T7" fmla="*/ 0 h 3067706"/>
              <a:gd name="T8" fmla="*/ 2682494 w 2836097"/>
              <a:gd name="T9" fmla="*/ 0 h 3067706"/>
              <a:gd name="T10" fmla="*/ 2836097 w 2836097"/>
              <a:gd name="T11" fmla="*/ 268941 h 3067706"/>
              <a:gd name="T12" fmla="*/ 1473384 w 2836097"/>
              <a:gd name="T13" fmla="*/ 268941 h 3067706"/>
              <a:gd name="T14" fmla="*/ 747356 w 2836097"/>
              <a:gd name="T15" fmla="*/ 1540132 h 3067706"/>
              <a:gd name="T16" fmla="*/ 1473384 w 2836097"/>
              <a:gd name="T17" fmla="*/ 2811322 h 3067706"/>
              <a:gd name="T18" fmla="*/ 2828925 w 2836097"/>
              <a:gd name="T19" fmla="*/ 2811322 h 306770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836097"/>
              <a:gd name="T31" fmla="*/ 0 h 3067706"/>
              <a:gd name="T32" fmla="*/ 2836097 w 2836097"/>
              <a:gd name="T33" fmla="*/ 3067706 h 306770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zh-CN" sz="2400" dirty="0">
              <a:solidFill>
                <a:srgbClr val="263770"/>
              </a:solidFill>
              <a:latin typeface="Arial" panose="020B0604020202020204" pitchFamily="34" charset="0"/>
              <a:ea typeface="Calibri" panose="020F0502020204030204" pitchFamily="34" charset="0"/>
              <a:sym typeface="SimSun" panose="02010600030101010101" pitchFamily="2" charset="-122"/>
            </a:endParaRPr>
          </a:p>
        </p:txBody>
      </p:sp>
      <p:sp>
        <p:nvSpPr>
          <p:cNvPr id="9" name="文本框 36"/>
          <p:cNvSpPr>
            <a:spLocks noChangeArrowheads="1"/>
          </p:cNvSpPr>
          <p:nvPr/>
        </p:nvSpPr>
        <p:spPr bwMode="auto">
          <a:xfrm>
            <a:off x="745226" y="3181927"/>
            <a:ext cx="1270000" cy="1167130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sym typeface="Impact" panose="020B0806030902050204" pitchFamily="34" charset="0"/>
              </a:rPr>
              <a:t>0</a:t>
            </a:r>
            <a:r>
              <a:rPr lang="pt-BR" altLang="en-US" sz="3200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sym typeface="Impact" panose="020B0806030902050204" pitchFamily="34" charset="0"/>
              </a:rPr>
              <a:t>3</a:t>
            </a:r>
            <a:endParaRPr lang="pt-BR" altLang="en-US" sz="3200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sym typeface="Impact" panose="020B080603090205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29440" y="595464"/>
            <a:ext cx="8333120" cy="476324"/>
          </a:xfrm>
        </p:spPr>
        <p:txBody>
          <a:bodyPr/>
          <a:lstStyle/>
          <a:p>
            <a:r>
              <a:rPr lang="pt-BR">
                <a:sym typeface="+mn-ea"/>
              </a:rPr>
              <a:t>Comutação de Rajadas ópticas (OBS)</a:t>
            </a:r>
            <a:endParaRPr lang="pt-BR" dirty="0"/>
          </a:p>
        </p:txBody>
      </p:sp>
      <p:grpSp>
        <p:nvGrpSpPr>
          <p:cNvPr id="3" name="组合 2"/>
          <p:cNvGrpSpPr/>
          <p:nvPr/>
        </p:nvGrpSpPr>
        <p:grpSpPr>
          <a:xfrm>
            <a:off x="2073111" y="1608376"/>
            <a:ext cx="2158365" cy="2004695"/>
            <a:chOff x="2212176" y="3025696"/>
            <a:chExt cx="2158365" cy="2004695"/>
          </a:xfrm>
        </p:grpSpPr>
        <p:sp>
          <p:nvSpPr>
            <p:cNvPr id="22" name="矩形 21"/>
            <p:cNvSpPr/>
            <p:nvPr/>
          </p:nvSpPr>
          <p:spPr>
            <a:xfrm>
              <a:off x="2212176" y="3821351"/>
              <a:ext cx="2158365" cy="1209040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lvl="0" algn="just">
                <a:lnSpc>
                  <a:spcPct val="150000"/>
                </a:lnSpc>
              </a:pPr>
              <a:endParaRPr lang="zh-C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212176" y="3025696"/>
              <a:ext cx="2158365" cy="506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50000"/>
                </a:lnSpc>
              </a:pPr>
              <a:endParaRPr lang="pt-BR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</p:grpSp>
      <p:grpSp>
        <p:nvGrpSpPr>
          <p:cNvPr id="7" name="组合 23"/>
          <p:cNvGrpSpPr/>
          <p:nvPr/>
        </p:nvGrpSpPr>
        <p:grpSpPr>
          <a:xfrm>
            <a:off x="1929264" y="2819321"/>
            <a:ext cx="2184400" cy="1543050"/>
            <a:chOff x="2048346" y="4211241"/>
            <a:chExt cx="2184400" cy="1543050"/>
          </a:xfrm>
        </p:grpSpPr>
        <p:sp>
          <p:nvSpPr>
            <p:cNvPr id="10" name="矩形 24"/>
            <p:cNvSpPr/>
            <p:nvPr/>
          </p:nvSpPr>
          <p:spPr>
            <a:xfrm>
              <a:off x="2258531" y="4427141"/>
              <a:ext cx="1974215" cy="1327150"/>
            </a:xfrm>
            <a:prstGeom prst="rect">
              <a:avLst/>
            </a:prstGeom>
          </p:spPr>
          <p:txBody>
            <a:bodyPr wrap="square">
              <a:noAutofit/>
            </a:bodyPr>
            <a:p>
              <a:pPr lvl="0" algn="just">
                <a:lnSpc>
                  <a:spcPct val="150000"/>
                </a:lnSpc>
              </a:pPr>
              <a:endParaRPr lang="pt-BR" sz="16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11" name="矩形 25"/>
            <p:cNvSpPr/>
            <p:nvPr/>
          </p:nvSpPr>
          <p:spPr>
            <a:xfrm>
              <a:off x="2048346" y="4211241"/>
              <a:ext cx="1974631" cy="92202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 algn="just">
                <a:lnSpc>
                  <a:spcPct val="150000"/>
                </a:lnSpc>
              </a:pPr>
              <a:r>
                <a:rPr lang="pt-BR" b="1" dirty="0">
                  <a:ea typeface="Calibri" panose="020F0502020204030204" pitchFamily="34" charset="0"/>
                  <a:cs typeface="Calibri" panose="020F0502020204030204" pitchFamily="34" charset="0"/>
                  <a:sym typeface="+mn-lt"/>
                </a:rPr>
                <a:t>Comutação de Rajadas ópticas</a:t>
              </a:r>
              <a:endParaRPr lang="pt-BR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</p:grpSp>
      <p:pic>
        <p:nvPicPr>
          <p:cNvPr id="17" name="Imagem 16"/>
          <p:cNvPicPr>
            <a:picLocks noChangeAspect="1"/>
          </p:cNvPicPr>
          <p:nvPr/>
        </p:nvPicPr>
        <p:blipFill>
          <a:blip r:embed="rId1"/>
          <a:srcRect t="11430" r="74968" b="20073"/>
          <a:stretch>
            <a:fillRect/>
          </a:stretch>
        </p:blipFill>
        <p:spPr>
          <a:xfrm>
            <a:off x="9819005" y="1337310"/>
            <a:ext cx="2172970" cy="3885565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0830" y="1869440"/>
            <a:ext cx="5744210" cy="33534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2078964" y="2612158"/>
            <a:ext cx="1029970" cy="922020"/>
          </a:xfrm>
        </p:spPr>
        <p:txBody>
          <a:bodyPr/>
          <a:lstStyle/>
          <a:p>
            <a:r>
              <a:rPr lang="en-US" altLang="zh-CN" dirty="0"/>
              <a:t>0</a:t>
            </a:r>
            <a:r>
              <a:rPr lang="pt-BR" dirty="0"/>
              <a:t>2</a:t>
            </a:r>
            <a:endParaRPr lang="pt-BR" dirty="0"/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3499482" y="2612176"/>
            <a:ext cx="6535286" cy="782431"/>
          </a:xfrm>
        </p:spPr>
        <p:txBody>
          <a:bodyPr/>
          <a:lstStyle/>
          <a:p>
            <a:r>
              <a:rPr lang="pt-BR" dirty="0"/>
              <a:t>Redes Optica Passivas (PON)</a:t>
            </a:r>
            <a:endParaRPr lang="pt-BR" dirty="0"/>
          </a:p>
        </p:txBody>
      </p:sp>
    </p:spTree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930075" y="524344"/>
            <a:ext cx="8333120" cy="476324"/>
          </a:xfrm>
        </p:spPr>
        <p:txBody>
          <a:bodyPr/>
          <a:lstStyle/>
          <a:p>
            <a:r>
              <a:rPr lang="pt-BR"/>
              <a:t>Passive Optical Network</a:t>
            </a:r>
            <a:endParaRPr lang="pt-BR"/>
          </a:p>
        </p:txBody>
      </p:sp>
      <p:sp>
        <p:nvSpPr>
          <p:cNvPr id="48" name="Freeform 44"/>
          <p:cNvSpPr>
            <a:spLocks noEditPoints="1"/>
          </p:cNvSpPr>
          <p:nvPr/>
        </p:nvSpPr>
        <p:spPr bwMode="auto">
          <a:xfrm>
            <a:off x="1374703" y="642881"/>
            <a:ext cx="846857" cy="732902"/>
          </a:xfrm>
          <a:custGeom>
            <a:avLst/>
            <a:gdLst>
              <a:gd name="T0" fmla="*/ 41 w 62"/>
              <a:gd name="T1" fmla="*/ 31 h 54"/>
              <a:gd name="T2" fmla="*/ 34 w 62"/>
              <a:gd name="T3" fmla="*/ 23 h 54"/>
              <a:gd name="T4" fmla="*/ 33 w 62"/>
              <a:gd name="T5" fmla="*/ 17 h 54"/>
              <a:gd name="T6" fmla="*/ 30 w 62"/>
              <a:gd name="T7" fmla="*/ 20 h 54"/>
              <a:gd name="T8" fmla="*/ 23 w 62"/>
              <a:gd name="T9" fmla="*/ 13 h 54"/>
              <a:gd name="T10" fmla="*/ 18 w 62"/>
              <a:gd name="T11" fmla="*/ 17 h 54"/>
              <a:gd name="T12" fmla="*/ 7 w 62"/>
              <a:gd name="T13" fmla="*/ 17 h 54"/>
              <a:gd name="T14" fmla="*/ 7 w 62"/>
              <a:gd name="T15" fmla="*/ 23 h 54"/>
              <a:gd name="T16" fmla="*/ 0 w 62"/>
              <a:gd name="T17" fmla="*/ 31 h 54"/>
              <a:gd name="T18" fmla="*/ 4 w 62"/>
              <a:gd name="T19" fmla="*/ 36 h 54"/>
              <a:gd name="T20" fmla="*/ 4 w 62"/>
              <a:gd name="T21" fmla="*/ 46 h 54"/>
              <a:gd name="T22" fmla="*/ 10 w 62"/>
              <a:gd name="T23" fmla="*/ 47 h 54"/>
              <a:gd name="T24" fmla="*/ 18 w 62"/>
              <a:gd name="T25" fmla="*/ 54 h 54"/>
              <a:gd name="T26" fmla="*/ 23 w 62"/>
              <a:gd name="T27" fmla="*/ 50 h 54"/>
              <a:gd name="T28" fmla="*/ 32 w 62"/>
              <a:gd name="T29" fmla="*/ 48 h 54"/>
              <a:gd name="T30" fmla="*/ 37 w 62"/>
              <a:gd name="T31" fmla="*/ 46 h 54"/>
              <a:gd name="T32" fmla="*/ 37 w 62"/>
              <a:gd name="T33" fmla="*/ 36 h 54"/>
              <a:gd name="T34" fmla="*/ 32 w 62"/>
              <a:gd name="T35" fmla="*/ 38 h 54"/>
              <a:gd name="T36" fmla="*/ 20 w 62"/>
              <a:gd name="T37" fmla="*/ 46 h 54"/>
              <a:gd name="T38" fmla="*/ 20 w 62"/>
              <a:gd name="T39" fmla="*/ 21 h 54"/>
              <a:gd name="T40" fmla="*/ 33 w 62"/>
              <a:gd name="T41" fmla="*/ 33 h 54"/>
              <a:gd name="T42" fmla="*/ 58 w 62"/>
              <a:gd name="T43" fmla="*/ 35 h 54"/>
              <a:gd name="T44" fmla="*/ 62 w 62"/>
              <a:gd name="T45" fmla="*/ 38 h 54"/>
              <a:gd name="T46" fmla="*/ 60 w 62"/>
              <a:gd name="T47" fmla="*/ 41 h 54"/>
              <a:gd name="T48" fmla="*/ 59 w 62"/>
              <a:gd name="T49" fmla="*/ 46 h 54"/>
              <a:gd name="T50" fmla="*/ 56 w 62"/>
              <a:gd name="T51" fmla="*/ 47 h 54"/>
              <a:gd name="T52" fmla="*/ 52 w 62"/>
              <a:gd name="T53" fmla="*/ 50 h 54"/>
              <a:gd name="T54" fmla="*/ 50 w 62"/>
              <a:gd name="T55" fmla="*/ 48 h 54"/>
              <a:gd name="T56" fmla="*/ 45 w 62"/>
              <a:gd name="T57" fmla="*/ 48 h 54"/>
              <a:gd name="T58" fmla="*/ 44 w 62"/>
              <a:gd name="T59" fmla="*/ 45 h 54"/>
              <a:gd name="T60" fmla="*/ 41 w 62"/>
              <a:gd name="T61" fmla="*/ 41 h 54"/>
              <a:gd name="T62" fmla="*/ 43 w 62"/>
              <a:gd name="T63" fmla="*/ 39 h 54"/>
              <a:gd name="T64" fmla="*/ 43 w 62"/>
              <a:gd name="T65" fmla="*/ 33 h 54"/>
              <a:gd name="T66" fmla="*/ 46 w 62"/>
              <a:gd name="T67" fmla="*/ 33 h 54"/>
              <a:gd name="T68" fmla="*/ 50 w 62"/>
              <a:gd name="T69" fmla="*/ 29 h 54"/>
              <a:gd name="T70" fmla="*/ 52 w 62"/>
              <a:gd name="T71" fmla="*/ 31 h 54"/>
              <a:gd name="T72" fmla="*/ 58 w 62"/>
              <a:gd name="T73" fmla="*/ 31 h 54"/>
              <a:gd name="T74" fmla="*/ 58 w 62"/>
              <a:gd name="T75" fmla="*/ 35 h 54"/>
              <a:gd name="T76" fmla="*/ 57 w 62"/>
              <a:gd name="T77" fmla="*/ 40 h 54"/>
              <a:gd name="T78" fmla="*/ 45 w 62"/>
              <a:gd name="T79" fmla="*/ 40 h 54"/>
              <a:gd name="T80" fmla="*/ 51 w 62"/>
              <a:gd name="T81" fmla="*/ 46 h 54"/>
              <a:gd name="T82" fmla="*/ 62 w 62"/>
              <a:gd name="T83" fmla="*/ 12 h 54"/>
              <a:gd name="T84" fmla="*/ 59 w 62"/>
              <a:gd name="T85" fmla="*/ 15 h 54"/>
              <a:gd name="T86" fmla="*/ 59 w 62"/>
              <a:gd name="T87" fmla="*/ 22 h 54"/>
              <a:gd name="T88" fmla="*/ 55 w 62"/>
              <a:gd name="T89" fmla="*/ 23 h 54"/>
              <a:gd name="T90" fmla="*/ 50 w 62"/>
              <a:gd name="T91" fmla="*/ 28 h 54"/>
              <a:gd name="T92" fmla="*/ 46 w 62"/>
              <a:gd name="T93" fmla="*/ 25 h 54"/>
              <a:gd name="T94" fmla="*/ 39 w 62"/>
              <a:gd name="T95" fmla="*/ 25 h 54"/>
              <a:gd name="T96" fmla="*/ 39 w 62"/>
              <a:gd name="T97" fmla="*/ 20 h 54"/>
              <a:gd name="T98" fmla="*/ 34 w 62"/>
              <a:gd name="T99" fmla="*/ 15 h 54"/>
              <a:gd name="T100" fmla="*/ 37 w 62"/>
              <a:gd name="T101" fmla="*/ 12 h 54"/>
              <a:gd name="T102" fmla="*/ 37 w 62"/>
              <a:gd name="T103" fmla="*/ 5 h 54"/>
              <a:gd name="T104" fmla="*/ 41 w 62"/>
              <a:gd name="T105" fmla="*/ 5 h 54"/>
              <a:gd name="T106" fmla="*/ 46 w 62"/>
              <a:gd name="T107" fmla="*/ 0 h 54"/>
              <a:gd name="T108" fmla="*/ 49 w 62"/>
              <a:gd name="T109" fmla="*/ 3 h 54"/>
              <a:gd name="T110" fmla="*/ 56 w 62"/>
              <a:gd name="T111" fmla="*/ 3 h 54"/>
              <a:gd name="T112" fmla="*/ 57 w 62"/>
              <a:gd name="T113" fmla="*/ 7 h 54"/>
              <a:gd name="T114" fmla="*/ 48 w 62"/>
              <a:gd name="T115" fmla="*/ 22 h 54"/>
              <a:gd name="T116" fmla="*/ 40 w 62"/>
              <a:gd name="T117" fmla="*/ 14 h 54"/>
              <a:gd name="T118" fmla="*/ 56 w 62"/>
              <a:gd name="T119" fmla="*/ 1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" h="54">
                <a:moveTo>
                  <a:pt x="41" y="36"/>
                </a:moveTo>
                <a:cubicBezTo>
                  <a:pt x="41" y="31"/>
                  <a:pt x="41" y="31"/>
                  <a:pt x="41" y="31"/>
                </a:cubicBezTo>
                <a:cubicBezTo>
                  <a:pt x="37" y="31"/>
                  <a:pt x="37" y="31"/>
                  <a:pt x="37" y="31"/>
                </a:cubicBezTo>
                <a:cubicBezTo>
                  <a:pt x="37" y="28"/>
                  <a:pt x="36" y="25"/>
                  <a:pt x="34" y="23"/>
                </a:cubicBezTo>
                <a:cubicBezTo>
                  <a:pt x="37" y="20"/>
                  <a:pt x="37" y="20"/>
                  <a:pt x="37" y="20"/>
                </a:cubicBezTo>
                <a:cubicBezTo>
                  <a:pt x="33" y="17"/>
                  <a:pt x="33" y="17"/>
                  <a:pt x="33" y="17"/>
                </a:cubicBezTo>
                <a:cubicBezTo>
                  <a:pt x="32" y="18"/>
                  <a:pt x="32" y="18"/>
                  <a:pt x="32" y="18"/>
                </a:cubicBezTo>
                <a:cubicBezTo>
                  <a:pt x="30" y="20"/>
                  <a:pt x="30" y="20"/>
                  <a:pt x="30" y="20"/>
                </a:cubicBezTo>
                <a:cubicBezTo>
                  <a:pt x="28" y="18"/>
                  <a:pt x="26" y="17"/>
                  <a:pt x="23" y="17"/>
                </a:cubicBezTo>
                <a:cubicBezTo>
                  <a:pt x="23" y="13"/>
                  <a:pt x="23" y="13"/>
                  <a:pt x="23" y="13"/>
                </a:cubicBezTo>
                <a:cubicBezTo>
                  <a:pt x="18" y="13"/>
                  <a:pt x="18" y="13"/>
                  <a:pt x="18" y="13"/>
                </a:cubicBezTo>
                <a:cubicBezTo>
                  <a:pt x="18" y="17"/>
                  <a:pt x="18" y="17"/>
                  <a:pt x="18" y="17"/>
                </a:cubicBezTo>
                <a:cubicBezTo>
                  <a:pt x="15" y="17"/>
                  <a:pt x="12" y="18"/>
                  <a:pt x="10" y="20"/>
                </a:cubicBezTo>
                <a:cubicBezTo>
                  <a:pt x="7" y="17"/>
                  <a:pt x="7" y="17"/>
                  <a:pt x="7" y="17"/>
                </a:cubicBezTo>
                <a:cubicBezTo>
                  <a:pt x="4" y="20"/>
                  <a:pt x="4" y="20"/>
                  <a:pt x="4" y="20"/>
                </a:cubicBezTo>
                <a:cubicBezTo>
                  <a:pt x="7" y="23"/>
                  <a:pt x="7" y="23"/>
                  <a:pt x="7" y="23"/>
                </a:cubicBezTo>
                <a:cubicBezTo>
                  <a:pt x="5" y="26"/>
                  <a:pt x="4" y="28"/>
                  <a:pt x="4" y="31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6"/>
                  <a:pt x="0" y="36"/>
                  <a:pt x="0" y="36"/>
                </a:cubicBezTo>
                <a:cubicBezTo>
                  <a:pt x="4" y="36"/>
                  <a:pt x="4" y="36"/>
                  <a:pt x="4" y="36"/>
                </a:cubicBezTo>
                <a:cubicBezTo>
                  <a:pt x="4" y="39"/>
                  <a:pt x="5" y="41"/>
                  <a:pt x="7" y="44"/>
                </a:cubicBezTo>
                <a:cubicBezTo>
                  <a:pt x="4" y="46"/>
                  <a:pt x="4" y="46"/>
                  <a:pt x="4" y="46"/>
                </a:cubicBezTo>
                <a:cubicBezTo>
                  <a:pt x="7" y="50"/>
                  <a:pt x="7" y="50"/>
                  <a:pt x="7" y="50"/>
                </a:cubicBezTo>
                <a:cubicBezTo>
                  <a:pt x="10" y="47"/>
                  <a:pt x="10" y="47"/>
                  <a:pt x="10" y="47"/>
                </a:cubicBezTo>
                <a:cubicBezTo>
                  <a:pt x="12" y="49"/>
                  <a:pt x="15" y="50"/>
                  <a:pt x="18" y="50"/>
                </a:cubicBezTo>
                <a:cubicBezTo>
                  <a:pt x="18" y="54"/>
                  <a:pt x="18" y="54"/>
                  <a:pt x="18" y="54"/>
                </a:cubicBezTo>
                <a:cubicBezTo>
                  <a:pt x="23" y="54"/>
                  <a:pt x="23" y="54"/>
                  <a:pt x="23" y="54"/>
                </a:cubicBezTo>
                <a:cubicBezTo>
                  <a:pt x="23" y="50"/>
                  <a:pt x="23" y="50"/>
                  <a:pt x="23" y="50"/>
                </a:cubicBezTo>
                <a:cubicBezTo>
                  <a:pt x="26" y="50"/>
                  <a:pt x="28" y="49"/>
                  <a:pt x="31" y="47"/>
                </a:cubicBezTo>
                <a:cubicBezTo>
                  <a:pt x="32" y="48"/>
                  <a:pt x="32" y="48"/>
                  <a:pt x="32" y="48"/>
                </a:cubicBezTo>
                <a:cubicBezTo>
                  <a:pt x="33" y="50"/>
                  <a:pt x="33" y="50"/>
                  <a:pt x="33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4" y="43"/>
                  <a:pt x="34" y="43"/>
                  <a:pt x="34" y="43"/>
                </a:cubicBezTo>
                <a:cubicBezTo>
                  <a:pt x="36" y="41"/>
                  <a:pt x="37" y="39"/>
                  <a:pt x="37" y="36"/>
                </a:cubicBezTo>
                <a:cubicBezTo>
                  <a:pt x="41" y="36"/>
                  <a:pt x="41" y="36"/>
                  <a:pt x="41" y="36"/>
                </a:cubicBezTo>
                <a:close/>
                <a:moveTo>
                  <a:pt x="32" y="38"/>
                </a:moveTo>
                <a:cubicBezTo>
                  <a:pt x="32" y="38"/>
                  <a:pt x="32" y="38"/>
                  <a:pt x="32" y="38"/>
                </a:cubicBezTo>
                <a:cubicBezTo>
                  <a:pt x="30" y="43"/>
                  <a:pt x="26" y="46"/>
                  <a:pt x="20" y="46"/>
                </a:cubicBezTo>
                <a:cubicBezTo>
                  <a:pt x="14" y="46"/>
                  <a:pt x="8" y="40"/>
                  <a:pt x="8" y="33"/>
                </a:cubicBezTo>
                <a:cubicBezTo>
                  <a:pt x="8" y="27"/>
                  <a:pt x="14" y="21"/>
                  <a:pt x="20" y="21"/>
                </a:cubicBezTo>
                <a:cubicBezTo>
                  <a:pt x="26" y="21"/>
                  <a:pt x="30" y="24"/>
                  <a:pt x="32" y="29"/>
                </a:cubicBezTo>
                <a:cubicBezTo>
                  <a:pt x="32" y="30"/>
                  <a:pt x="33" y="32"/>
                  <a:pt x="33" y="33"/>
                </a:cubicBezTo>
                <a:cubicBezTo>
                  <a:pt x="33" y="35"/>
                  <a:pt x="32" y="37"/>
                  <a:pt x="32" y="38"/>
                </a:cubicBezTo>
                <a:close/>
                <a:moveTo>
                  <a:pt x="58" y="35"/>
                </a:moveTo>
                <a:cubicBezTo>
                  <a:pt x="59" y="36"/>
                  <a:pt x="59" y="37"/>
                  <a:pt x="60" y="38"/>
                </a:cubicBezTo>
                <a:cubicBezTo>
                  <a:pt x="62" y="38"/>
                  <a:pt x="62" y="38"/>
                  <a:pt x="62" y="38"/>
                </a:cubicBezTo>
                <a:cubicBezTo>
                  <a:pt x="62" y="41"/>
                  <a:pt x="62" y="41"/>
                  <a:pt x="62" y="41"/>
                </a:cubicBezTo>
                <a:cubicBezTo>
                  <a:pt x="60" y="41"/>
                  <a:pt x="60" y="41"/>
                  <a:pt x="60" y="41"/>
                </a:cubicBezTo>
                <a:cubicBezTo>
                  <a:pt x="59" y="42"/>
                  <a:pt x="59" y="44"/>
                  <a:pt x="58" y="45"/>
                </a:cubicBezTo>
                <a:cubicBezTo>
                  <a:pt x="59" y="46"/>
                  <a:pt x="59" y="46"/>
                  <a:pt x="59" y="46"/>
                </a:cubicBezTo>
                <a:cubicBezTo>
                  <a:pt x="58" y="48"/>
                  <a:pt x="58" y="48"/>
                  <a:pt x="58" y="48"/>
                </a:cubicBezTo>
                <a:cubicBezTo>
                  <a:pt x="56" y="47"/>
                  <a:pt x="56" y="47"/>
                  <a:pt x="56" y="47"/>
                </a:cubicBezTo>
                <a:cubicBezTo>
                  <a:pt x="55" y="47"/>
                  <a:pt x="54" y="48"/>
                  <a:pt x="52" y="48"/>
                </a:cubicBezTo>
                <a:cubicBezTo>
                  <a:pt x="52" y="50"/>
                  <a:pt x="52" y="50"/>
                  <a:pt x="52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0" y="48"/>
                  <a:pt x="50" y="48"/>
                  <a:pt x="50" y="48"/>
                </a:cubicBezTo>
                <a:cubicBezTo>
                  <a:pt x="49" y="48"/>
                  <a:pt x="47" y="47"/>
                  <a:pt x="46" y="47"/>
                </a:cubicBezTo>
                <a:cubicBezTo>
                  <a:pt x="45" y="48"/>
                  <a:pt x="45" y="48"/>
                  <a:pt x="45" y="48"/>
                </a:cubicBezTo>
                <a:cubicBezTo>
                  <a:pt x="43" y="46"/>
                  <a:pt x="43" y="46"/>
                  <a:pt x="43" y="46"/>
                </a:cubicBezTo>
                <a:cubicBezTo>
                  <a:pt x="44" y="45"/>
                  <a:pt x="44" y="45"/>
                  <a:pt x="44" y="45"/>
                </a:cubicBezTo>
                <a:cubicBezTo>
                  <a:pt x="43" y="44"/>
                  <a:pt x="43" y="42"/>
                  <a:pt x="43" y="41"/>
                </a:cubicBezTo>
                <a:cubicBezTo>
                  <a:pt x="41" y="41"/>
                  <a:pt x="41" y="41"/>
                  <a:pt x="41" y="41"/>
                </a:cubicBezTo>
                <a:cubicBezTo>
                  <a:pt x="41" y="39"/>
                  <a:pt x="41" y="39"/>
                  <a:pt x="41" y="39"/>
                </a:cubicBezTo>
                <a:cubicBezTo>
                  <a:pt x="43" y="39"/>
                  <a:pt x="43" y="39"/>
                  <a:pt x="43" y="39"/>
                </a:cubicBezTo>
                <a:cubicBezTo>
                  <a:pt x="43" y="37"/>
                  <a:pt x="43" y="36"/>
                  <a:pt x="44" y="35"/>
                </a:cubicBezTo>
                <a:cubicBezTo>
                  <a:pt x="43" y="33"/>
                  <a:pt x="43" y="33"/>
                  <a:pt x="43" y="33"/>
                </a:cubicBezTo>
                <a:cubicBezTo>
                  <a:pt x="45" y="32"/>
                  <a:pt x="45" y="32"/>
                  <a:pt x="45" y="32"/>
                </a:cubicBezTo>
                <a:cubicBezTo>
                  <a:pt x="46" y="33"/>
                  <a:pt x="46" y="33"/>
                  <a:pt x="46" y="33"/>
                </a:cubicBezTo>
                <a:cubicBezTo>
                  <a:pt x="47" y="32"/>
                  <a:pt x="48" y="32"/>
                  <a:pt x="50" y="31"/>
                </a:cubicBezTo>
                <a:cubicBezTo>
                  <a:pt x="50" y="29"/>
                  <a:pt x="50" y="29"/>
                  <a:pt x="50" y="29"/>
                </a:cubicBezTo>
                <a:cubicBezTo>
                  <a:pt x="52" y="29"/>
                  <a:pt x="52" y="29"/>
                  <a:pt x="52" y="29"/>
                </a:cubicBezTo>
                <a:cubicBezTo>
                  <a:pt x="52" y="31"/>
                  <a:pt x="52" y="31"/>
                  <a:pt x="52" y="31"/>
                </a:cubicBezTo>
                <a:cubicBezTo>
                  <a:pt x="54" y="32"/>
                  <a:pt x="55" y="32"/>
                  <a:pt x="56" y="33"/>
                </a:cubicBezTo>
                <a:cubicBezTo>
                  <a:pt x="58" y="31"/>
                  <a:pt x="58" y="31"/>
                  <a:pt x="58" y="31"/>
                </a:cubicBezTo>
                <a:cubicBezTo>
                  <a:pt x="59" y="33"/>
                  <a:pt x="59" y="33"/>
                  <a:pt x="59" y="33"/>
                </a:cubicBezTo>
                <a:cubicBezTo>
                  <a:pt x="58" y="35"/>
                  <a:pt x="58" y="35"/>
                  <a:pt x="58" y="35"/>
                </a:cubicBezTo>
                <a:close/>
                <a:moveTo>
                  <a:pt x="51" y="46"/>
                </a:moveTo>
                <a:cubicBezTo>
                  <a:pt x="55" y="46"/>
                  <a:pt x="57" y="43"/>
                  <a:pt x="57" y="40"/>
                </a:cubicBezTo>
                <a:cubicBezTo>
                  <a:pt x="57" y="36"/>
                  <a:pt x="55" y="34"/>
                  <a:pt x="51" y="34"/>
                </a:cubicBezTo>
                <a:cubicBezTo>
                  <a:pt x="48" y="34"/>
                  <a:pt x="45" y="36"/>
                  <a:pt x="45" y="40"/>
                </a:cubicBezTo>
                <a:cubicBezTo>
                  <a:pt x="45" y="43"/>
                  <a:pt x="48" y="46"/>
                  <a:pt x="51" y="46"/>
                </a:cubicBezTo>
                <a:cubicBezTo>
                  <a:pt x="51" y="46"/>
                  <a:pt x="51" y="46"/>
                  <a:pt x="51" y="46"/>
                </a:cubicBezTo>
                <a:close/>
                <a:moveTo>
                  <a:pt x="59" y="12"/>
                </a:moveTo>
                <a:cubicBezTo>
                  <a:pt x="62" y="12"/>
                  <a:pt x="62" y="12"/>
                  <a:pt x="62" y="12"/>
                </a:cubicBezTo>
                <a:cubicBezTo>
                  <a:pt x="62" y="15"/>
                  <a:pt x="62" y="15"/>
                  <a:pt x="62" y="15"/>
                </a:cubicBezTo>
                <a:cubicBezTo>
                  <a:pt x="59" y="15"/>
                  <a:pt x="59" y="15"/>
                  <a:pt x="59" y="15"/>
                </a:cubicBezTo>
                <a:cubicBezTo>
                  <a:pt x="59" y="17"/>
                  <a:pt x="58" y="19"/>
                  <a:pt x="57" y="20"/>
                </a:cubicBezTo>
                <a:cubicBezTo>
                  <a:pt x="59" y="22"/>
                  <a:pt x="59" y="22"/>
                  <a:pt x="59" y="22"/>
                </a:cubicBezTo>
                <a:cubicBezTo>
                  <a:pt x="56" y="25"/>
                  <a:pt x="56" y="25"/>
                  <a:pt x="56" y="25"/>
                </a:cubicBezTo>
                <a:cubicBezTo>
                  <a:pt x="55" y="23"/>
                  <a:pt x="55" y="23"/>
                  <a:pt x="55" y="23"/>
                </a:cubicBezTo>
                <a:cubicBezTo>
                  <a:pt x="53" y="24"/>
                  <a:pt x="51" y="25"/>
                  <a:pt x="50" y="25"/>
                </a:cubicBezTo>
                <a:cubicBezTo>
                  <a:pt x="50" y="28"/>
                  <a:pt x="50" y="28"/>
                  <a:pt x="50" y="28"/>
                </a:cubicBezTo>
                <a:cubicBezTo>
                  <a:pt x="46" y="28"/>
                  <a:pt x="46" y="28"/>
                  <a:pt x="46" y="28"/>
                </a:cubicBezTo>
                <a:cubicBezTo>
                  <a:pt x="46" y="25"/>
                  <a:pt x="46" y="25"/>
                  <a:pt x="46" y="25"/>
                </a:cubicBezTo>
                <a:cubicBezTo>
                  <a:pt x="44" y="25"/>
                  <a:pt x="43" y="24"/>
                  <a:pt x="41" y="23"/>
                </a:cubicBezTo>
                <a:cubicBezTo>
                  <a:pt x="39" y="25"/>
                  <a:pt x="39" y="25"/>
                  <a:pt x="39" y="25"/>
                </a:cubicBezTo>
                <a:cubicBezTo>
                  <a:pt x="37" y="22"/>
                  <a:pt x="37" y="22"/>
                  <a:pt x="37" y="22"/>
                </a:cubicBezTo>
                <a:cubicBezTo>
                  <a:pt x="39" y="20"/>
                  <a:pt x="39" y="20"/>
                  <a:pt x="39" y="20"/>
                </a:cubicBezTo>
                <a:cubicBezTo>
                  <a:pt x="38" y="19"/>
                  <a:pt x="37" y="17"/>
                  <a:pt x="37" y="15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2"/>
                  <a:pt x="34" y="12"/>
                  <a:pt x="34" y="12"/>
                </a:cubicBezTo>
                <a:cubicBezTo>
                  <a:pt x="37" y="12"/>
                  <a:pt x="37" y="12"/>
                  <a:pt x="37" y="12"/>
                </a:cubicBezTo>
                <a:cubicBezTo>
                  <a:pt x="37" y="10"/>
                  <a:pt x="38" y="9"/>
                  <a:pt x="39" y="7"/>
                </a:cubicBezTo>
                <a:cubicBezTo>
                  <a:pt x="37" y="5"/>
                  <a:pt x="37" y="5"/>
                  <a:pt x="37" y="5"/>
                </a:cubicBezTo>
                <a:cubicBezTo>
                  <a:pt x="39" y="3"/>
                  <a:pt x="39" y="3"/>
                  <a:pt x="39" y="3"/>
                </a:cubicBezTo>
                <a:cubicBezTo>
                  <a:pt x="41" y="5"/>
                  <a:pt x="41" y="5"/>
                  <a:pt x="41" y="5"/>
                </a:cubicBezTo>
                <a:cubicBezTo>
                  <a:pt x="43" y="4"/>
                  <a:pt x="44" y="3"/>
                  <a:pt x="46" y="3"/>
                </a:cubicBezTo>
                <a:cubicBezTo>
                  <a:pt x="46" y="0"/>
                  <a:pt x="46" y="0"/>
                  <a:pt x="46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49" y="3"/>
                  <a:pt x="49" y="3"/>
                  <a:pt x="49" y="3"/>
                </a:cubicBezTo>
                <a:cubicBezTo>
                  <a:pt x="51" y="3"/>
                  <a:pt x="53" y="4"/>
                  <a:pt x="54" y="5"/>
                </a:cubicBezTo>
                <a:cubicBezTo>
                  <a:pt x="56" y="3"/>
                  <a:pt x="56" y="3"/>
                  <a:pt x="56" y="3"/>
                </a:cubicBezTo>
                <a:cubicBezTo>
                  <a:pt x="59" y="5"/>
                  <a:pt x="59" y="5"/>
                  <a:pt x="59" y="5"/>
                </a:cubicBezTo>
                <a:cubicBezTo>
                  <a:pt x="57" y="7"/>
                  <a:pt x="57" y="7"/>
                  <a:pt x="57" y="7"/>
                </a:cubicBezTo>
                <a:cubicBezTo>
                  <a:pt x="58" y="8"/>
                  <a:pt x="59" y="10"/>
                  <a:pt x="59" y="12"/>
                </a:cubicBezTo>
                <a:close/>
                <a:moveTo>
                  <a:pt x="48" y="22"/>
                </a:moveTo>
                <a:cubicBezTo>
                  <a:pt x="48" y="22"/>
                  <a:pt x="48" y="22"/>
                  <a:pt x="48" y="22"/>
                </a:cubicBezTo>
                <a:cubicBezTo>
                  <a:pt x="43" y="22"/>
                  <a:pt x="40" y="18"/>
                  <a:pt x="40" y="14"/>
                </a:cubicBezTo>
                <a:cubicBezTo>
                  <a:pt x="40" y="9"/>
                  <a:pt x="43" y="6"/>
                  <a:pt x="48" y="6"/>
                </a:cubicBezTo>
                <a:cubicBezTo>
                  <a:pt x="52" y="6"/>
                  <a:pt x="56" y="9"/>
                  <a:pt x="56" y="14"/>
                </a:cubicBezTo>
                <a:cubicBezTo>
                  <a:pt x="56" y="18"/>
                  <a:pt x="52" y="22"/>
                  <a:pt x="48" y="22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81866" tIns="40932" rIns="81866" bIns="40932" numCol="1" anchor="t" anchorCtr="0" compatLnSpc="1"/>
          <a:lstStyle/>
          <a:p>
            <a:endParaRPr lang="zh-CN" altLang="en-US" sz="1800">
              <a:ea typeface="Calibri" panose="020F0502020204030204" pitchFamily="34" charset="0"/>
            </a:endParaRPr>
          </a:p>
        </p:txBody>
      </p:sp>
      <p:grpSp>
        <p:nvGrpSpPr>
          <p:cNvPr id="49" name="组合 53"/>
          <p:cNvGrpSpPr/>
          <p:nvPr/>
        </p:nvGrpSpPr>
        <p:grpSpPr bwMode="auto">
          <a:xfrm>
            <a:off x="10232002" y="349007"/>
            <a:ext cx="802541" cy="1000268"/>
            <a:chOff x="0" y="0"/>
            <a:chExt cx="2984501" cy="3719513"/>
          </a:xfrm>
          <a:noFill/>
        </p:grpSpPr>
        <p:sp>
          <p:nvSpPr>
            <p:cNvPr id="50" name="Freeform 25"/>
            <p:cNvSpPr>
              <a:spLocks noChangeArrowheads="1"/>
            </p:cNvSpPr>
            <p:nvPr/>
          </p:nvSpPr>
          <p:spPr bwMode="auto">
            <a:xfrm>
              <a:off x="2424113" y="1978025"/>
              <a:ext cx="560388" cy="631825"/>
            </a:xfrm>
            <a:custGeom>
              <a:avLst/>
              <a:gdLst>
                <a:gd name="T0" fmla="*/ 0 w 149"/>
                <a:gd name="T1" fmla="*/ 601738 h 168"/>
                <a:gd name="T2" fmla="*/ 60176 w 149"/>
                <a:gd name="T3" fmla="*/ 30087 h 168"/>
                <a:gd name="T4" fmla="*/ 82742 w 149"/>
                <a:gd name="T5" fmla="*/ 22565 h 168"/>
                <a:gd name="T6" fmla="*/ 75220 w 149"/>
                <a:gd name="T7" fmla="*/ 0 h 168"/>
                <a:gd name="T8" fmla="*/ 15044 w 149"/>
                <a:gd name="T9" fmla="*/ 631825 h 168"/>
                <a:gd name="T10" fmla="*/ 22566 w 149"/>
                <a:gd name="T11" fmla="*/ 609260 h 168"/>
                <a:gd name="T12" fmla="*/ 0 w 149"/>
                <a:gd name="T13" fmla="*/ 601738 h 16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9"/>
                <a:gd name="T22" fmla="*/ 0 h 168"/>
                <a:gd name="T23" fmla="*/ 149 w 149"/>
                <a:gd name="T24" fmla="*/ 168 h 16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9" h="168">
                  <a:moveTo>
                    <a:pt x="0" y="160"/>
                  </a:moveTo>
                  <a:cubicBezTo>
                    <a:pt x="51" y="137"/>
                    <a:pt x="90" y="35"/>
                    <a:pt x="16" y="8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49" y="10"/>
                    <a:pt x="86" y="160"/>
                    <a:pt x="4" y="168"/>
                  </a:cubicBezTo>
                  <a:cubicBezTo>
                    <a:pt x="6" y="162"/>
                    <a:pt x="6" y="162"/>
                    <a:pt x="6" y="162"/>
                  </a:cubicBezTo>
                  <a:lnTo>
                    <a:pt x="0" y="16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bevel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 eaLnBrk="1" hangingPunct="1"/>
              <a:endParaRPr lang="zh-CN" altLang="zh-CN">
                <a:solidFill>
                  <a:srgbClr val="000000"/>
                </a:solidFill>
                <a:ea typeface="Calibri" panose="020F0502020204030204" pitchFamily="34" charset="0"/>
                <a:sym typeface="SimSun" panose="02010600030101010101" pitchFamily="2" charset="-122"/>
              </a:endParaRPr>
            </a:p>
          </p:txBody>
        </p:sp>
        <p:grpSp>
          <p:nvGrpSpPr>
            <p:cNvPr id="51" name="组合 52"/>
            <p:cNvGrpSpPr/>
            <p:nvPr/>
          </p:nvGrpSpPr>
          <p:grpSpPr bwMode="auto">
            <a:xfrm>
              <a:off x="0" y="0"/>
              <a:ext cx="2747963" cy="3719513"/>
              <a:chOff x="0" y="0"/>
              <a:chExt cx="2747963" cy="3719513"/>
            </a:xfrm>
            <a:grpFill/>
          </p:grpSpPr>
          <p:sp>
            <p:nvSpPr>
              <p:cNvPr id="52" name="Freeform 20"/>
              <p:cNvSpPr>
                <a:spLocks noChangeArrowheads="1"/>
              </p:cNvSpPr>
              <p:nvPr/>
            </p:nvSpPr>
            <p:spPr bwMode="auto">
              <a:xfrm>
                <a:off x="301625" y="2068513"/>
                <a:ext cx="1504950" cy="312738"/>
              </a:xfrm>
              <a:custGeom>
                <a:avLst/>
                <a:gdLst>
                  <a:gd name="T0" fmla="*/ 331089 w 400"/>
                  <a:gd name="T1" fmla="*/ 30143 h 83"/>
                  <a:gd name="T2" fmla="*/ 255842 w 400"/>
                  <a:gd name="T3" fmla="*/ 105502 h 83"/>
                  <a:gd name="T4" fmla="*/ 1489901 w 400"/>
                  <a:gd name="T5" fmla="*/ 150717 h 83"/>
                  <a:gd name="T6" fmla="*/ 1482376 w 400"/>
                  <a:gd name="T7" fmla="*/ 177093 h 83"/>
                  <a:gd name="T8" fmla="*/ 1504950 w 400"/>
                  <a:gd name="T9" fmla="*/ 195932 h 83"/>
                  <a:gd name="T10" fmla="*/ 0 w 400"/>
                  <a:gd name="T11" fmla="*/ 150717 h 83"/>
                  <a:gd name="T12" fmla="*/ 316040 w 400"/>
                  <a:gd name="T13" fmla="*/ 0 h 83"/>
                  <a:gd name="T14" fmla="*/ 308515 w 400"/>
                  <a:gd name="T15" fmla="*/ 22608 h 83"/>
                  <a:gd name="T16" fmla="*/ 331089 w 400"/>
                  <a:gd name="T17" fmla="*/ 30143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0"/>
                  <a:gd name="T28" fmla="*/ 0 h 83"/>
                  <a:gd name="T29" fmla="*/ 400 w 400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0" h="83">
                    <a:moveTo>
                      <a:pt x="88" y="8"/>
                    </a:moveTo>
                    <a:cubicBezTo>
                      <a:pt x="82" y="15"/>
                      <a:pt x="71" y="18"/>
                      <a:pt x="68" y="28"/>
                    </a:cubicBezTo>
                    <a:cubicBezTo>
                      <a:pt x="144" y="69"/>
                      <a:pt x="298" y="41"/>
                      <a:pt x="396" y="40"/>
                    </a:cubicBezTo>
                    <a:cubicBezTo>
                      <a:pt x="394" y="47"/>
                      <a:pt x="394" y="47"/>
                      <a:pt x="394" y="47"/>
                    </a:cubicBezTo>
                    <a:cubicBezTo>
                      <a:pt x="400" y="52"/>
                      <a:pt x="400" y="52"/>
                      <a:pt x="400" y="52"/>
                    </a:cubicBezTo>
                    <a:cubicBezTo>
                      <a:pt x="287" y="72"/>
                      <a:pt x="96" y="83"/>
                      <a:pt x="0" y="40"/>
                    </a:cubicBezTo>
                    <a:cubicBezTo>
                      <a:pt x="17" y="16"/>
                      <a:pt x="51" y="8"/>
                      <a:pt x="84" y="0"/>
                    </a:cubicBezTo>
                    <a:cubicBezTo>
                      <a:pt x="82" y="6"/>
                      <a:pt x="82" y="6"/>
                      <a:pt x="82" y="6"/>
                    </a:cubicBezTo>
                    <a:lnTo>
                      <a:pt x="88" y="8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3" name="Freeform 21"/>
              <p:cNvSpPr>
                <a:spLocks noChangeArrowheads="1"/>
              </p:cNvSpPr>
              <p:nvPr/>
            </p:nvSpPr>
            <p:spPr bwMode="auto">
              <a:xfrm>
                <a:off x="722313" y="2881313"/>
                <a:ext cx="1235075" cy="349250"/>
              </a:xfrm>
              <a:custGeom>
                <a:avLst/>
                <a:gdLst>
                  <a:gd name="T0" fmla="*/ 1235075 w 328"/>
                  <a:gd name="T1" fmla="*/ 150215 h 93"/>
                  <a:gd name="T2" fmla="*/ 0 w 328"/>
                  <a:gd name="T3" fmla="*/ 105151 h 93"/>
                  <a:gd name="T4" fmla="*/ 105433 w 328"/>
                  <a:gd name="T5" fmla="*/ 0 h 93"/>
                  <a:gd name="T6" fmla="*/ 572352 w 328"/>
                  <a:gd name="T7" fmla="*/ 120172 h 93"/>
                  <a:gd name="T8" fmla="*/ 813342 w 328"/>
                  <a:gd name="T9" fmla="*/ 105151 h 93"/>
                  <a:gd name="T10" fmla="*/ 1235075 w 328"/>
                  <a:gd name="T11" fmla="*/ 150215 h 9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28"/>
                  <a:gd name="T19" fmla="*/ 0 h 93"/>
                  <a:gd name="T20" fmla="*/ 328 w 328"/>
                  <a:gd name="T21" fmla="*/ 93 h 9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28" h="93">
                    <a:moveTo>
                      <a:pt x="328" y="40"/>
                    </a:moveTo>
                    <a:cubicBezTo>
                      <a:pt x="248" y="79"/>
                      <a:pt x="61" y="93"/>
                      <a:pt x="0" y="28"/>
                    </a:cubicBezTo>
                    <a:cubicBezTo>
                      <a:pt x="1" y="10"/>
                      <a:pt x="16" y="7"/>
                      <a:pt x="28" y="0"/>
                    </a:cubicBezTo>
                    <a:cubicBezTo>
                      <a:pt x="53" y="32"/>
                      <a:pt x="103" y="32"/>
                      <a:pt x="152" y="32"/>
                    </a:cubicBezTo>
                    <a:cubicBezTo>
                      <a:pt x="171" y="32"/>
                      <a:pt x="196" y="30"/>
                      <a:pt x="216" y="28"/>
                    </a:cubicBezTo>
                    <a:cubicBezTo>
                      <a:pt x="262" y="23"/>
                      <a:pt x="296" y="10"/>
                      <a:pt x="328" y="4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4" name="Freeform 22"/>
              <p:cNvSpPr>
                <a:spLocks noChangeArrowheads="1"/>
              </p:cNvSpPr>
              <p:nvPr/>
            </p:nvSpPr>
            <p:spPr bwMode="auto">
              <a:xfrm>
                <a:off x="0" y="3197225"/>
                <a:ext cx="2032000" cy="330200"/>
              </a:xfrm>
              <a:custGeom>
                <a:avLst/>
                <a:gdLst>
                  <a:gd name="T0" fmla="*/ 255881 w 540"/>
                  <a:gd name="T1" fmla="*/ 30018 h 88"/>
                  <a:gd name="T2" fmla="*/ 541867 w 540"/>
                  <a:gd name="T3" fmla="*/ 195118 h 88"/>
                  <a:gd name="T4" fmla="*/ 2016948 w 540"/>
                  <a:gd name="T5" fmla="*/ 210127 h 88"/>
                  <a:gd name="T6" fmla="*/ 2009422 w 540"/>
                  <a:gd name="T7" fmla="*/ 236393 h 88"/>
                  <a:gd name="T8" fmla="*/ 2032000 w 540"/>
                  <a:gd name="T9" fmla="*/ 255155 h 88"/>
                  <a:gd name="T10" fmla="*/ 1008474 w 540"/>
                  <a:gd name="T11" fmla="*/ 315191 h 88"/>
                  <a:gd name="T12" fmla="*/ 0 w 540"/>
                  <a:gd name="T13" fmla="*/ 165100 h 88"/>
                  <a:gd name="T14" fmla="*/ 240830 w 540"/>
                  <a:gd name="T15" fmla="*/ 0 h 88"/>
                  <a:gd name="T16" fmla="*/ 233304 w 540"/>
                  <a:gd name="T17" fmla="*/ 22514 h 88"/>
                  <a:gd name="T18" fmla="*/ 255881 w 540"/>
                  <a:gd name="T19" fmla="*/ 30018 h 8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0"/>
                  <a:gd name="T31" fmla="*/ 0 h 88"/>
                  <a:gd name="T32" fmla="*/ 540 w 540"/>
                  <a:gd name="T33" fmla="*/ 88 h 8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0" h="88">
                    <a:moveTo>
                      <a:pt x="68" y="8"/>
                    </a:moveTo>
                    <a:cubicBezTo>
                      <a:pt x="37" y="39"/>
                      <a:pt x="107" y="46"/>
                      <a:pt x="144" y="52"/>
                    </a:cubicBezTo>
                    <a:cubicBezTo>
                      <a:pt x="252" y="69"/>
                      <a:pt x="422" y="66"/>
                      <a:pt x="536" y="56"/>
                    </a:cubicBezTo>
                    <a:cubicBezTo>
                      <a:pt x="534" y="63"/>
                      <a:pt x="534" y="63"/>
                      <a:pt x="534" y="63"/>
                    </a:cubicBezTo>
                    <a:cubicBezTo>
                      <a:pt x="540" y="68"/>
                      <a:pt x="540" y="68"/>
                      <a:pt x="540" y="68"/>
                    </a:cubicBezTo>
                    <a:cubicBezTo>
                      <a:pt x="460" y="86"/>
                      <a:pt x="363" y="88"/>
                      <a:pt x="268" y="84"/>
                    </a:cubicBezTo>
                    <a:cubicBezTo>
                      <a:pt x="171" y="79"/>
                      <a:pt x="68" y="80"/>
                      <a:pt x="0" y="44"/>
                    </a:cubicBezTo>
                    <a:cubicBezTo>
                      <a:pt x="8" y="16"/>
                      <a:pt x="37" y="8"/>
                      <a:pt x="64" y="0"/>
                    </a:cubicBezTo>
                    <a:cubicBezTo>
                      <a:pt x="62" y="6"/>
                      <a:pt x="62" y="6"/>
                      <a:pt x="62" y="6"/>
                    </a:cubicBezTo>
                    <a:lnTo>
                      <a:pt x="68" y="8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5" name="Freeform 23"/>
              <p:cNvSpPr>
                <a:spLocks noChangeArrowheads="1"/>
              </p:cNvSpPr>
              <p:nvPr/>
            </p:nvSpPr>
            <p:spPr bwMode="auto">
              <a:xfrm>
                <a:off x="782638" y="52388"/>
                <a:ext cx="1133475" cy="1744663"/>
              </a:xfrm>
              <a:custGeom>
                <a:avLst/>
                <a:gdLst>
                  <a:gd name="T0" fmla="*/ 1054395 w 301"/>
                  <a:gd name="T1" fmla="*/ 0 h 464"/>
                  <a:gd name="T2" fmla="*/ 918830 w 301"/>
                  <a:gd name="T3" fmla="*/ 571528 h 464"/>
                  <a:gd name="T4" fmla="*/ 421758 w 301"/>
                  <a:gd name="T5" fmla="*/ 1022734 h 464"/>
                  <a:gd name="T6" fmla="*/ 301256 w 301"/>
                  <a:gd name="T7" fmla="*/ 1263377 h 464"/>
                  <a:gd name="T8" fmla="*/ 451884 w 301"/>
                  <a:gd name="T9" fmla="*/ 1714583 h 464"/>
                  <a:gd name="T10" fmla="*/ 429289 w 301"/>
                  <a:gd name="T11" fmla="*/ 1722103 h 464"/>
                  <a:gd name="T12" fmla="*/ 421758 w 301"/>
                  <a:gd name="T13" fmla="*/ 1744663 h 464"/>
                  <a:gd name="T14" fmla="*/ 256067 w 301"/>
                  <a:gd name="T15" fmla="*/ 962573 h 464"/>
                  <a:gd name="T16" fmla="*/ 1024270 w 301"/>
                  <a:gd name="T17" fmla="*/ 15040 h 464"/>
                  <a:gd name="T18" fmla="*/ 1046864 w 301"/>
                  <a:gd name="T19" fmla="*/ 22560 h 464"/>
                  <a:gd name="T20" fmla="*/ 1054395 w 301"/>
                  <a:gd name="T21" fmla="*/ 0 h 46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1"/>
                  <a:gd name="T34" fmla="*/ 0 h 464"/>
                  <a:gd name="T35" fmla="*/ 301 w 301"/>
                  <a:gd name="T36" fmla="*/ 464 h 46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1" h="464">
                    <a:moveTo>
                      <a:pt x="280" y="0"/>
                    </a:moveTo>
                    <a:cubicBezTo>
                      <a:pt x="301" y="54"/>
                      <a:pt x="274" y="114"/>
                      <a:pt x="244" y="152"/>
                    </a:cubicBezTo>
                    <a:cubicBezTo>
                      <a:pt x="207" y="199"/>
                      <a:pt x="146" y="229"/>
                      <a:pt x="112" y="272"/>
                    </a:cubicBezTo>
                    <a:cubicBezTo>
                      <a:pt x="99" y="288"/>
                      <a:pt x="83" y="316"/>
                      <a:pt x="80" y="336"/>
                    </a:cubicBezTo>
                    <a:cubicBezTo>
                      <a:pt x="72" y="392"/>
                      <a:pt x="103" y="415"/>
                      <a:pt x="120" y="456"/>
                    </a:cubicBezTo>
                    <a:cubicBezTo>
                      <a:pt x="114" y="458"/>
                      <a:pt x="114" y="458"/>
                      <a:pt x="114" y="458"/>
                    </a:cubicBezTo>
                    <a:cubicBezTo>
                      <a:pt x="112" y="464"/>
                      <a:pt x="112" y="464"/>
                      <a:pt x="112" y="464"/>
                    </a:cubicBezTo>
                    <a:cubicBezTo>
                      <a:pt x="54" y="413"/>
                      <a:pt x="0" y="333"/>
                      <a:pt x="68" y="256"/>
                    </a:cubicBezTo>
                    <a:cubicBezTo>
                      <a:pt x="132" y="184"/>
                      <a:pt x="274" y="135"/>
                      <a:pt x="272" y="4"/>
                    </a:cubicBezTo>
                    <a:cubicBezTo>
                      <a:pt x="278" y="6"/>
                      <a:pt x="278" y="6"/>
                      <a:pt x="278" y="6"/>
                    </a:cubicBezTo>
                    <a:lnTo>
                      <a:pt x="28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6" name="Freeform 24"/>
              <p:cNvSpPr>
                <a:spLocks noChangeArrowheads="1"/>
              </p:cNvSpPr>
              <p:nvPr/>
            </p:nvSpPr>
            <p:spPr bwMode="auto">
              <a:xfrm>
                <a:off x="1317625" y="804863"/>
                <a:ext cx="669925" cy="1203325"/>
              </a:xfrm>
              <a:custGeom>
                <a:avLst/>
                <a:gdLst>
                  <a:gd name="T0" fmla="*/ 669925 w 178"/>
                  <a:gd name="T1" fmla="*/ 30083 h 320"/>
                  <a:gd name="T2" fmla="*/ 293563 w 178"/>
                  <a:gd name="T3" fmla="*/ 421164 h 320"/>
                  <a:gd name="T4" fmla="*/ 504326 w 178"/>
                  <a:gd name="T5" fmla="*/ 977702 h 320"/>
                  <a:gd name="T6" fmla="*/ 353781 w 178"/>
                  <a:gd name="T7" fmla="*/ 1203325 h 320"/>
                  <a:gd name="T8" fmla="*/ 346253 w 178"/>
                  <a:gd name="T9" fmla="*/ 1180763 h 320"/>
                  <a:gd name="T10" fmla="*/ 323672 w 178"/>
                  <a:gd name="T11" fmla="*/ 1173242 h 320"/>
                  <a:gd name="T12" fmla="*/ 112909 w 178"/>
                  <a:gd name="T13" fmla="*/ 691912 h 320"/>
                  <a:gd name="T14" fmla="*/ 654871 w 178"/>
                  <a:gd name="T15" fmla="*/ 0 h 320"/>
                  <a:gd name="T16" fmla="*/ 647343 w 178"/>
                  <a:gd name="T17" fmla="*/ 22562 h 320"/>
                  <a:gd name="T18" fmla="*/ 669925 w 178"/>
                  <a:gd name="T19" fmla="*/ 30083 h 32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78"/>
                  <a:gd name="T31" fmla="*/ 0 h 320"/>
                  <a:gd name="T32" fmla="*/ 178 w 178"/>
                  <a:gd name="T33" fmla="*/ 320 h 32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78" h="320">
                    <a:moveTo>
                      <a:pt x="178" y="8"/>
                    </a:moveTo>
                    <a:cubicBezTo>
                      <a:pt x="140" y="47"/>
                      <a:pt x="86" y="60"/>
                      <a:pt x="78" y="112"/>
                    </a:cubicBezTo>
                    <a:cubicBezTo>
                      <a:pt x="68" y="174"/>
                      <a:pt x="139" y="206"/>
                      <a:pt x="134" y="260"/>
                    </a:cubicBezTo>
                    <a:cubicBezTo>
                      <a:pt x="132" y="285"/>
                      <a:pt x="113" y="306"/>
                      <a:pt x="94" y="320"/>
                    </a:cubicBezTo>
                    <a:cubicBezTo>
                      <a:pt x="92" y="314"/>
                      <a:pt x="92" y="314"/>
                      <a:pt x="92" y="314"/>
                    </a:cubicBezTo>
                    <a:cubicBezTo>
                      <a:pt x="86" y="312"/>
                      <a:pt x="86" y="312"/>
                      <a:pt x="86" y="312"/>
                    </a:cubicBezTo>
                    <a:cubicBezTo>
                      <a:pt x="108" y="264"/>
                      <a:pt x="42" y="227"/>
                      <a:pt x="30" y="184"/>
                    </a:cubicBezTo>
                    <a:cubicBezTo>
                      <a:pt x="0" y="82"/>
                      <a:pt x="94" y="33"/>
                      <a:pt x="174" y="0"/>
                    </a:cubicBezTo>
                    <a:cubicBezTo>
                      <a:pt x="172" y="6"/>
                      <a:pt x="172" y="6"/>
                      <a:pt x="172" y="6"/>
                    </a:cubicBezTo>
                    <a:lnTo>
                      <a:pt x="178" y="8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7" name="Freeform 26"/>
              <p:cNvSpPr>
                <a:spLocks noChangeArrowheads="1"/>
              </p:cNvSpPr>
              <p:nvPr/>
            </p:nvSpPr>
            <p:spPr bwMode="auto">
              <a:xfrm>
                <a:off x="433388" y="2478088"/>
                <a:ext cx="1584325" cy="279400"/>
              </a:xfrm>
              <a:custGeom>
                <a:avLst/>
                <a:gdLst>
                  <a:gd name="T0" fmla="*/ 304823 w 421"/>
                  <a:gd name="T1" fmla="*/ 26430 h 74"/>
                  <a:gd name="T2" fmla="*/ 605882 w 421"/>
                  <a:gd name="T3" fmla="*/ 132149 h 74"/>
                  <a:gd name="T4" fmla="*/ 1012312 w 421"/>
                  <a:gd name="T5" fmla="*/ 132149 h 74"/>
                  <a:gd name="T6" fmla="*/ 1584325 w 421"/>
                  <a:gd name="T7" fmla="*/ 162354 h 74"/>
                  <a:gd name="T8" fmla="*/ 620935 w 421"/>
                  <a:gd name="T9" fmla="*/ 252970 h 74"/>
                  <a:gd name="T10" fmla="*/ 274717 w 421"/>
                  <a:gd name="T11" fmla="*/ 11327 h 74"/>
                  <a:gd name="T12" fmla="*/ 282243 w 421"/>
                  <a:gd name="T13" fmla="*/ 33981 h 74"/>
                  <a:gd name="T14" fmla="*/ 304823 w 421"/>
                  <a:gd name="T15" fmla="*/ 26430 h 7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21"/>
                  <a:gd name="T25" fmla="*/ 0 h 74"/>
                  <a:gd name="T26" fmla="*/ 421 w 421"/>
                  <a:gd name="T27" fmla="*/ 74 h 7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21" h="74">
                    <a:moveTo>
                      <a:pt x="81" y="7"/>
                    </a:moveTo>
                    <a:cubicBezTo>
                      <a:pt x="92" y="33"/>
                      <a:pt x="131" y="33"/>
                      <a:pt x="161" y="35"/>
                    </a:cubicBezTo>
                    <a:cubicBezTo>
                      <a:pt x="193" y="37"/>
                      <a:pt x="233" y="37"/>
                      <a:pt x="269" y="35"/>
                    </a:cubicBezTo>
                    <a:cubicBezTo>
                      <a:pt x="332" y="31"/>
                      <a:pt x="395" y="0"/>
                      <a:pt x="421" y="43"/>
                    </a:cubicBezTo>
                    <a:cubicBezTo>
                      <a:pt x="370" y="54"/>
                      <a:pt x="258" y="74"/>
                      <a:pt x="165" y="67"/>
                    </a:cubicBezTo>
                    <a:cubicBezTo>
                      <a:pt x="120" y="64"/>
                      <a:pt x="0" y="41"/>
                      <a:pt x="73" y="3"/>
                    </a:cubicBezTo>
                    <a:cubicBezTo>
                      <a:pt x="75" y="9"/>
                      <a:pt x="75" y="9"/>
                      <a:pt x="75" y="9"/>
                    </a:cubicBezTo>
                    <a:lnTo>
                      <a:pt x="81" y="7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8" name="Freeform 27"/>
              <p:cNvSpPr>
                <a:spLocks noChangeArrowheads="1"/>
              </p:cNvSpPr>
              <p:nvPr/>
            </p:nvSpPr>
            <p:spPr bwMode="auto">
              <a:xfrm>
                <a:off x="1784350" y="2189163"/>
                <a:ext cx="277813" cy="55563"/>
              </a:xfrm>
              <a:custGeom>
                <a:avLst/>
                <a:gdLst>
                  <a:gd name="T0" fmla="*/ 0 w 74"/>
                  <a:gd name="T1" fmla="*/ 55563 h 15"/>
                  <a:gd name="T2" fmla="*/ 277813 w 74"/>
                  <a:gd name="T3" fmla="*/ 0 h 15"/>
                  <a:gd name="T4" fmla="*/ 0 60000 65536"/>
                  <a:gd name="T5" fmla="*/ 0 60000 65536"/>
                  <a:gd name="T6" fmla="*/ 0 w 74"/>
                  <a:gd name="T7" fmla="*/ 0 h 15"/>
                  <a:gd name="T8" fmla="*/ 74 w 74"/>
                  <a:gd name="T9" fmla="*/ 15 h 1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4" h="15">
                    <a:moveTo>
                      <a:pt x="0" y="15"/>
                    </a:moveTo>
                    <a:cubicBezTo>
                      <a:pt x="24" y="9"/>
                      <a:pt x="51" y="11"/>
                      <a:pt x="74" y="0"/>
                    </a:cubicBezTo>
                  </a:path>
                </a:pathLst>
              </a:custGeom>
              <a:grpFill/>
              <a:ln w="4921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9" name="Freeform 28"/>
              <p:cNvSpPr>
                <a:spLocks noChangeArrowheads="1"/>
              </p:cNvSpPr>
              <p:nvPr/>
            </p:nvSpPr>
            <p:spPr bwMode="auto">
              <a:xfrm>
                <a:off x="609600" y="2030413"/>
                <a:ext cx="165100" cy="60325"/>
              </a:xfrm>
              <a:custGeom>
                <a:avLst/>
                <a:gdLst>
                  <a:gd name="T0" fmla="*/ 165100 w 44"/>
                  <a:gd name="T1" fmla="*/ 0 h 16"/>
                  <a:gd name="T2" fmla="*/ 0 w 44"/>
                  <a:gd name="T3" fmla="*/ 60325 h 16"/>
                  <a:gd name="T4" fmla="*/ 0 60000 65536"/>
                  <a:gd name="T5" fmla="*/ 0 60000 65536"/>
                  <a:gd name="T6" fmla="*/ 0 w 44"/>
                  <a:gd name="T7" fmla="*/ 0 h 16"/>
                  <a:gd name="T8" fmla="*/ 44 w 44"/>
                  <a:gd name="T9" fmla="*/ 16 h 1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4" h="16">
                    <a:moveTo>
                      <a:pt x="44" y="0"/>
                    </a:moveTo>
                    <a:cubicBezTo>
                      <a:pt x="31" y="7"/>
                      <a:pt x="14" y="7"/>
                      <a:pt x="0" y="16"/>
                    </a:cubicBezTo>
                  </a:path>
                </a:pathLst>
              </a:custGeom>
              <a:grpFill/>
              <a:ln w="3016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0" name="Freeform 29"/>
              <p:cNvSpPr>
                <a:spLocks noChangeArrowheads="1"/>
              </p:cNvSpPr>
              <p:nvPr/>
            </p:nvSpPr>
            <p:spPr bwMode="auto">
              <a:xfrm>
                <a:off x="2009775" y="3241675"/>
                <a:ext cx="595313" cy="192088"/>
              </a:xfrm>
              <a:custGeom>
                <a:avLst/>
                <a:gdLst>
                  <a:gd name="T0" fmla="*/ 595313 w 158"/>
                  <a:gd name="T1" fmla="*/ 0 h 51"/>
                  <a:gd name="T2" fmla="*/ 0 w 158"/>
                  <a:gd name="T3" fmla="*/ 192088 h 51"/>
                  <a:gd name="T4" fmla="*/ 0 60000 65536"/>
                  <a:gd name="T5" fmla="*/ 0 60000 65536"/>
                  <a:gd name="T6" fmla="*/ 0 w 158"/>
                  <a:gd name="T7" fmla="*/ 0 h 51"/>
                  <a:gd name="T8" fmla="*/ 158 w 158"/>
                  <a:gd name="T9" fmla="*/ 51 h 5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58" h="51">
                    <a:moveTo>
                      <a:pt x="158" y="0"/>
                    </a:moveTo>
                    <a:cubicBezTo>
                      <a:pt x="117" y="41"/>
                      <a:pt x="54" y="39"/>
                      <a:pt x="0" y="51"/>
                    </a:cubicBezTo>
                  </a:path>
                </a:pathLst>
              </a:custGeom>
              <a:grpFill/>
              <a:ln w="41275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1" name="Freeform 30"/>
              <p:cNvSpPr>
                <a:spLocks noChangeArrowheads="1"/>
              </p:cNvSpPr>
              <p:nvPr/>
            </p:nvSpPr>
            <p:spPr bwMode="auto">
              <a:xfrm>
                <a:off x="233363" y="3144838"/>
                <a:ext cx="255588" cy="74613"/>
              </a:xfrm>
              <a:custGeom>
                <a:avLst/>
                <a:gdLst>
                  <a:gd name="T0" fmla="*/ 0 w 68"/>
                  <a:gd name="T1" fmla="*/ 74613 h 20"/>
                  <a:gd name="T2" fmla="*/ 255588 w 68"/>
                  <a:gd name="T3" fmla="*/ 0 h 20"/>
                  <a:gd name="T4" fmla="*/ 0 60000 65536"/>
                  <a:gd name="T5" fmla="*/ 0 60000 65536"/>
                  <a:gd name="T6" fmla="*/ 0 w 68"/>
                  <a:gd name="T7" fmla="*/ 0 h 20"/>
                  <a:gd name="T8" fmla="*/ 68 w 68"/>
                  <a:gd name="T9" fmla="*/ 20 h 2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8" h="20">
                    <a:moveTo>
                      <a:pt x="0" y="20"/>
                    </a:moveTo>
                    <a:cubicBezTo>
                      <a:pt x="21" y="9"/>
                      <a:pt x="44" y="2"/>
                      <a:pt x="68" y="0"/>
                    </a:cubicBezTo>
                  </a:path>
                </a:pathLst>
              </a:custGeom>
              <a:grpFill/>
              <a:ln w="26988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2" name="Freeform 31"/>
              <p:cNvSpPr>
                <a:spLocks noChangeArrowheads="1"/>
              </p:cNvSpPr>
              <p:nvPr/>
            </p:nvSpPr>
            <p:spPr bwMode="auto">
              <a:xfrm>
                <a:off x="1212850" y="1774825"/>
                <a:ext cx="119063" cy="134938"/>
              </a:xfrm>
              <a:custGeom>
                <a:avLst/>
                <a:gdLst>
                  <a:gd name="T0" fmla="*/ 119063 w 32"/>
                  <a:gd name="T1" fmla="*/ 134938 h 36"/>
                  <a:gd name="T2" fmla="*/ 0 w 32"/>
                  <a:gd name="T3" fmla="*/ 0 h 36"/>
                  <a:gd name="T4" fmla="*/ 0 60000 65536"/>
                  <a:gd name="T5" fmla="*/ 0 60000 65536"/>
                  <a:gd name="T6" fmla="*/ 0 w 32"/>
                  <a:gd name="T7" fmla="*/ 0 h 36"/>
                  <a:gd name="T8" fmla="*/ 32 w 32"/>
                  <a:gd name="T9" fmla="*/ 36 h 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2" h="36">
                    <a:moveTo>
                      <a:pt x="32" y="36"/>
                    </a:moveTo>
                    <a:cubicBezTo>
                      <a:pt x="23" y="22"/>
                      <a:pt x="11" y="12"/>
                      <a:pt x="0" y="0"/>
                    </a:cubicBezTo>
                  </a:path>
                </a:pathLst>
              </a:custGeom>
              <a:grpFill/>
              <a:ln w="34925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3" name="Freeform 32"/>
              <p:cNvSpPr>
                <a:spLocks noChangeArrowheads="1"/>
              </p:cNvSpPr>
              <p:nvPr/>
            </p:nvSpPr>
            <p:spPr bwMode="auto">
              <a:xfrm>
                <a:off x="1814513" y="0"/>
                <a:ext cx="14288" cy="74613"/>
              </a:xfrm>
              <a:custGeom>
                <a:avLst/>
                <a:gdLst>
                  <a:gd name="T0" fmla="*/ 14288 w 4"/>
                  <a:gd name="T1" fmla="*/ 74613 h 20"/>
                  <a:gd name="T2" fmla="*/ 0 w 4"/>
                  <a:gd name="T3" fmla="*/ 0 h 20"/>
                  <a:gd name="T4" fmla="*/ 0 60000 65536"/>
                  <a:gd name="T5" fmla="*/ 0 60000 65536"/>
                  <a:gd name="T6" fmla="*/ 0 w 4"/>
                  <a:gd name="T7" fmla="*/ 0 h 20"/>
                  <a:gd name="T8" fmla="*/ 4 w 4"/>
                  <a:gd name="T9" fmla="*/ 20 h 2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" h="20">
                    <a:moveTo>
                      <a:pt x="4" y="20"/>
                    </a:moveTo>
                    <a:cubicBezTo>
                      <a:pt x="2" y="14"/>
                      <a:pt x="2" y="7"/>
                      <a:pt x="0" y="0"/>
                    </a:cubicBezTo>
                  </a:path>
                </a:pathLst>
              </a:custGeom>
              <a:grpFill/>
              <a:ln w="3016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4" name="Freeform 33"/>
              <p:cNvSpPr>
                <a:spLocks noChangeArrowheads="1"/>
              </p:cNvSpPr>
              <p:nvPr/>
            </p:nvSpPr>
            <p:spPr bwMode="auto">
              <a:xfrm>
                <a:off x="1619250" y="1985963"/>
                <a:ext cx="44450" cy="60325"/>
              </a:xfrm>
              <a:custGeom>
                <a:avLst/>
                <a:gdLst>
                  <a:gd name="T0" fmla="*/ 0 w 12"/>
                  <a:gd name="T1" fmla="*/ 60325 h 16"/>
                  <a:gd name="T2" fmla="*/ 44450 w 12"/>
                  <a:gd name="T3" fmla="*/ 0 h 16"/>
                  <a:gd name="T4" fmla="*/ 0 60000 65536"/>
                  <a:gd name="T5" fmla="*/ 0 60000 65536"/>
                  <a:gd name="T6" fmla="*/ 0 w 12"/>
                  <a:gd name="T7" fmla="*/ 0 h 16"/>
                  <a:gd name="T8" fmla="*/ 12 w 12"/>
                  <a:gd name="T9" fmla="*/ 16 h 1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" h="16">
                    <a:moveTo>
                      <a:pt x="0" y="16"/>
                    </a:moveTo>
                    <a:cubicBezTo>
                      <a:pt x="5" y="11"/>
                      <a:pt x="8" y="5"/>
                      <a:pt x="12" y="0"/>
                    </a:cubicBezTo>
                  </a:path>
                </a:pathLst>
              </a:custGeom>
              <a:grpFill/>
              <a:ln w="3016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5" name="Freeform 34"/>
              <p:cNvSpPr>
                <a:spLocks noChangeArrowheads="1"/>
              </p:cNvSpPr>
              <p:nvPr/>
            </p:nvSpPr>
            <p:spPr bwMode="auto">
              <a:xfrm>
                <a:off x="1965325" y="752475"/>
                <a:ext cx="150813" cy="74613"/>
              </a:xfrm>
              <a:custGeom>
                <a:avLst/>
                <a:gdLst>
                  <a:gd name="T0" fmla="*/ 0 w 40"/>
                  <a:gd name="T1" fmla="*/ 74613 h 20"/>
                  <a:gd name="T2" fmla="*/ 150813 w 40"/>
                  <a:gd name="T3" fmla="*/ 0 h 20"/>
                  <a:gd name="T4" fmla="*/ 0 60000 65536"/>
                  <a:gd name="T5" fmla="*/ 0 60000 65536"/>
                  <a:gd name="T6" fmla="*/ 0 w 40"/>
                  <a:gd name="T7" fmla="*/ 0 h 20"/>
                  <a:gd name="T8" fmla="*/ 40 w 40"/>
                  <a:gd name="T9" fmla="*/ 20 h 2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0" h="20">
                    <a:moveTo>
                      <a:pt x="0" y="20"/>
                    </a:moveTo>
                    <a:cubicBezTo>
                      <a:pt x="12" y="12"/>
                      <a:pt x="26" y="5"/>
                      <a:pt x="40" y="0"/>
                    </a:cubicBezTo>
                  </a:path>
                </a:pathLst>
              </a:custGeom>
              <a:grpFill/>
              <a:ln w="26988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6" name="Freeform 35"/>
              <p:cNvSpPr>
                <a:spLocks noChangeArrowheads="1"/>
              </p:cNvSpPr>
              <p:nvPr/>
            </p:nvSpPr>
            <p:spPr bwMode="auto">
              <a:xfrm>
                <a:off x="2401888" y="1989138"/>
                <a:ext cx="104775" cy="11113"/>
              </a:xfrm>
              <a:custGeom>
                <a:avLst/>
                <a:gdLst>
                  <a:gd name="T0" fmla="*/ 0 w 28"/>
                  <a:gd name="T1" fmla="*/ 11113 h 3"/>
                  <a:gd name="T2" fmla="*/ 104775 w 28"/>
                  <a:gd name="T3" fmla="*/ 11113 h 3"/>
                  <a:gd name="T4" fmla="*/ 0 60000 65536"/>
                  <a:gd name="T5" fmla="*/ 0 60000 65536"/>
                  <a:gd name="T6" fmla="*/ 0 w 28"/>
                  <a:gd name="T7" fmla="*/ 0 h 3"/>
                  <a:gd name="T8" fmla="*/ 28 w 28"/>
                  <a:gd name="T9" fmla="*/ 3 h 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8" h="3">
                    <a:moveTo>
                      <a:pt x="0" y="3"/>
                    </a:moveTo>
                    <a:cubicBezTo>
                      <a:pt x="9" y="0"/>
                      <a:pt x="19" y="0"/>
                      <a:pt x="28" y="3"/>
                    </a:cubicBezTo>
                  </a:path>
                </a:pathLst>
              </a:custGeom>
              <a:grpFill/>
              <a:ln w="3016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7" name="Freeform 36"/>
              <p:cNvSpPr>
                <a:spLocks noChangeArrowheads="1"/>
              </p:cNvSpPr>
              <p:nvPr/>
            </p:nvSpPr>
            <p:spPr bwMode="auto">
              <a:xfrm>
                <a:off x="2295525" y="2587625"/>
                <a:ext cx="150813" cy="74613"/>
              </a:xfrm>
              <a:custGeom>
                <a:avLst/>
                <a:gdLst>
                  <a:gd name="T0" fmla="*/ 0 w 40"/>
                  <a:gd name="T1" fmla="*/ 74613 h 20"/>
                  <a:gd name="T2" fmla="*/ 150813 w 40"/>
                  <a:gd name="T3" fmla="*/ 0 h 20"/>
                  <a:gd name="T4" fmla="*/ 0 60000 65536"/>
                  <a:gd name="T5" fmla="*/ 0 60000 65536"/>
                  <a:gd name="T6" fmla="*/ 0 w 40"/>
                  <a:gd name="T7" fmla="*/ 0 h 20"/>
                  <a:gd name="T8" fmla="*/ 40 w 40"/>
                  <a:gd name="T9" fmla="*/ 20 h 2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0" h="20">
                    <a:moveTo>
                      <a:pt x="0" y="20"/>
                    </a:moveTo>
                    <a:cubicBezTo>
                      <a:pt x="14" y="16"/>
                      <a:pt x="27" y="7"/>
                      <a:pt x="40" y="0"/>
                    </a:cubicBezTo>
                  </a:path>
                </a:pathLst>
              </a:custGeom>
              <a:grpFill/>
              <a:ln w="26988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8" name="Freeform 37"/>
              <p:cNvSpPr>
                <a:spLocks noChangeArrowheads="1"/>
              </p:cNvSpPr>
              <p:nvPr/>
            </p:nvSpPr>
            <p:spPr bwMode="auto">
              <a:xfrm>
                <a:off x="715963" y="2482850"/>
                <a:ext cx="14288" cy="30163"/>
              </a:xfrm>
              <a:custGeom>
                <a:avLst/>
                <a:gdLst>
                  <a:gd name="T0" fmla="*/ 0 w 4"/>
                  <a:gd name="T1" fmla="*/ 30163 h 8"/>
                  <a:gd name="T2" fmla="*/ 14288 w 4"/>
                  <a:gd name="T3" fmla="*/ 0 h 8"/>
                  <a:gd name="T4" fmla="*/ 0 60000 65536"/>
                  <a:gd name="T5" fmla="*/ 0 60000 65536"/>
                  <a:gd name="T6" fmla="*/ 0 w 4"/>
                  <a:gd name="T7" fmla="*/ 0 h 8"/>
                  <a:gd name="T8" fmla="*/ 4 w 4"/>
                  <a:gd name="T9" fmla="*/ 8 h 8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" h="8">
                    <a:moveTo>
                      <a:pt x="0" y="8"/>
                    </a:moveTo>
                    <a:cubicBezTo>
                      <a:pt x="1" y="5"/>
                      <a:pt x="2" y="2"/>
                      <a:pt x="4" y="0"/>
                    </a:cubicBezTo>
                  </a:path>
                </a:pathLst>
              </a:custGeom>
              <a:grpFill/>
              <a:ln w="3016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9" name="Freeform 38"/>
              <p:cNvSpPr>
                <a:spLocks noChangeArrowheads="1"/>
              </p:cNvSpPr>
              <p:nvPr/>
            </p:nvSpPr>
            <p:spPr bwMode="auto">
              <a:xfrm>
                <a:off x="685800" y="3414713"/>
                <a:ext cx="2062163" cy="304800"/>
              </a:xfrm>
              <a:custGeom>
                <a:avLst/>
                <a:gdLst>
                  <a:gd name="T0" fmla="*/ 0 w 548"/>
                  <a:gd name="T1" fmla="*/ 225778 h 81"/>
                  <a:gd name="T2" fmla="*/ 2062163 w 548"/>
                  <a:gd name="T3" fmla="*/ 0 h 81"/>
                  <a:gd name="T4" fmla="*/ 0 60000 65536"/>
                  <a:gd name="T5" fmla="*/ 0 60000 65536"/>
                  <a:gd name="T6" fmla="*/ 0 w 548"/>
                  <a:gd name="T7" fmla="*/ 0 h 81"/>
                  <a:gd name="T8" fmla="*/ 548 w 548"/>
                  <a:gd name="T9" fmla="*/ 81 h 8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548" h="81">
                    <a:moveTo>
                      <a:pt x="0" y="60"/>
                    </a:moveTo>
                    <a:cubicBezTo>
                      <a:pt x="137" y="80"/>
                      <a:pt x="456" y="81"/>
                      <a:pt x="548" y="0"/>
                    </a:cubicBezTo>
                  </a:path>
                </a:pathLst>
              </a:custGeom>
              <a:grpFill/>
              <a:ln w="46038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548005" y="1885315"/>
            <a:ext cx="4197350" cy="4307840"/>
            <a:chOff x="3050891" y="2184969"/>
            <a:chExt cx="1972404" cy="4307840"/>
          </a:xfrm>
        </p:grpSpPr>
        <p:sp>
          <p:nvSpPr>
            <p:cNvPr id="4" name="文本框 3"/>
            <p:cNvSpPr txBox="1"/>
            <p:nvPr/>
          </p:nvSpPr>
          <p:spPr>
            <a:xfrm>
              <a:off x="3050891" y="2635184"/>
              <a:ext cx="1972404" cy="385762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457200" algn="just">
                <a:lnSpc>
                  <a:spcPct val="125000"/>
                </a:lnSpc>
              </a:pPr>
              <a:r>
                <a:rPr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A tecnologia PON (Passive Optical Network), ou Rede Óptica Passiva, é uma tecnologia que utiliza fibra óptica para construir redes de ponto a multiponto</a:t>
              </a:r>
              <a:r>
                <a:rPr lang="pt-BR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.</a:t>
              </a:r>
              <a:endParaRPr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  <a:p>
              <a:pPr indent="457200" algn="just">
                <a:lnSpc>
                  <a:spcPct val="125000"/>
                </a:lnSpc>
              </a:pPr>
              <a:r>
                <a:rPr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Ela se destaca por não precisar de energia no meio de transmissão e, por isso, é definida como passiva. Através de uma única fibra, é possível transmitir dados, voz e vídeo.</a:t>
              </a:r>
              <a:endParaRPr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296471" y="2184969"/>
              <a:ext cx="1481541" cy="450215"/>
            </a:xfrm>
            <a:prstGeom prst="roundRect">
              <a:avLst/>
            </a:prstGeom>
            <a:solidFill>
              <a:schemeClr val="accent1"/>
            </a:solidFill>
          </p:spPr>
          <p:txBody>
            <a:bodyPr wrap="square" rtlCol="0">
              <a:no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O que é a Tecnologia PON</a:t>
              </a:r>
              <a:endParaRPr lang="pt-BR" b="1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7" name="组合 1"/>
          <p:cNvGrpSpPr/>
          <p:nvPr/>
        </p:nvGrpSpPr>
        <p:grpSpPr>
          <a:xfrm>
            <a:off x="6034405" y="1885315"/>
            <a:ext cx="4197350" cy="4307840"/>
            <a:chOff x="3050891" y="2184969"/>
            <a:chExt cx="1972404" cy="4307840"/>
          </a:xfrm>
        </p:grpSpPr>
        <p:sp>
          <p:nvSpPr>
            <p:cNvPr id="8" name="文本框 3"/>
            <p:cNvSpPr txBox="1"/>
            <p:nvPr/>
          </p:nvSpPr>
          <p:spPr>
            <a:xfrm>
              <a:off x="3050891" y="2635184"/>
              <a:ext cx="1972404" cy="385762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just">
                <a:lnSpc>
                  <a:spcPct val="125000"/>
                </a:lnSpc>
              </a:pPr>
              <a:r>
                <a:rPr lang="pt-BR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- Benefícios da fibra óptica</a:t>
              </a:r>
              <a:endParaRPr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  <a:p>
              <a:pPr algn="just">
                <a:lnSpc>
                  <a:spcPct val="125000"/>
                </a:lnSpc>
              </a:pPr>
              <a:r>
                <a:rPr lang="pt-BR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- </a:t>
              </a:r>
              <a:r>
                <a:rPr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128 ONUs/ONTs por porta PON</a:t>
              </a:r>
              <a:endParaRPr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  <a:p>
              <a:pPr algn="just">
                <a:lnSpc>
                  <a:spcPct val="125000"/>
                </a:lnSpc>
              </a:pPr>
              <a:r>
                <a:rPr lang="pt-BR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- </a:t>
              </a:r>
              <a:r>
                <a:rPr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2,5 Gbs no sentido downstream e 1,25 Gbps no sentido Upstream</a:t>
              </a:r>
              <a:endParaRPr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  <a:p>
              <a:pPr algn="just">
                <a:lnSpc>
                  <a:spcPct val="125000"/>
                </a:lnSpc>
              </a:pPr>
              <a:r>
                <a:rPr lang="pt-BR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- </a:t>
              </a:r>
              <a:r>
                <a:rPr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Permite controle de ataques do tipo Storm</a:t>
              </a:r>
              <a:endParaRPr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  <a:p>
              <a:pPr algn="just">
                <a:lnSpc>
                  <a:spcPct val="125000"/>
                </a:lnSpc>
              </a:pPr>
              <a:r>
                <a:rPr lang="pt-BR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- Segurança: Encapsulamento GEM</a:t>
              </a:r>
              <a:endParaRPr lang="pt-BR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  <a:p>
              <a:pPr algn="just">
                <a:lnSpc>
                  <a:spcPct val="125000"/>
                </a:lnSpc>
              </a:pPr>
              <a:r>
                <a:rPr lang="pt-BR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- Largura de banda dinâmica</a:t>
              </a:r>
              <a:endParaRPr lang="pt-BR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  <a:p>
              <a:pPr algn="just">
                <a:lnSpc>
                  <a:spcPct val="125000"/>
                </a:lnSpc>
              </a:pPr>
              <a:r>
                <a:rPr lang="pt-BR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- Alcance físico máximo entre OLT - ONT 20km.</a:t>
              </a:r>
              <a:endParaRPr lang="pt-BR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0" name="文本框 4"/>
            <p:cNvSpPr txBox="1"/>
            <p:nvPr/>
          </p:nvSpPr>
          <p:spPr>
            <a:xfrm>
              <a:off x="3296471" y="2184969"/>
              <a:ext cx="1481541" cy="450215"/>
            </a:xfrm>
            <a:prstGeom prst="roundRect">
              <a:avLst/>
            </a:prstGeom>
            <a:solidFill>
              <a:schemeClr val="accent1"/>
            </a:solidFill>
          </p:spPr>
          <p:txBody>
            <a:bodyPr wrap="square" rtlCol="0">
              <a:noAutofit/>
            </a:bodyPr>
            <a:p>
              <a:pPr algn="ctr"/>
              <a:r>
                <a:rPr lang="pt-BR" b="1" dirty="0">
                  <a:solidFill>
                    <a:schemeClr val="bg1"/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Características</a:t>
              </a:r>
              <a:endParaRPr lang="pt-BR" b="1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5552746" y="1708071"/>
            <a:ext cx="1452227" cy="1110993"/>
          </a:xfrm>
          <a:custGeom>
            <a:avLst/>
            <a:gdLst>
              <a:gd name="T0" fmla="*/ 179 w 486"/>
              <a:gd name="T1" fmla="*/ 194 h 372"/>
              <a:gd name="T2" fmla="*/ 13 w 486"/>
              <a:gd name="T3" fmla="*/ 363 h 372"/>
              <a:gd name="T4" fmla="*/ 7 w 486"/>
              <a:gd name="T5" fmla="*/ 362 h 372"/>
              <a:gd name="T6" fmla="*/ 7 w 486"/>
              <a:gd name="T7" fmla="*/ 328 h 372"/>
              <a:gd name="T8" fmla="*/ 11 w 486"/>
              <a:gd name="T9" fmla="*/ 241 h 372"/>
              <a:gd name="T10" fmla="*/ 70 w 486"/>
              <a:gd name="T11" fmla="*/ 177 h 372"/>
              <a:gd name="T12" fmla="*/ 119 w 486"/>
              <a:gd name="T13" fmla="*/ 131 h 372"/>
              <a:gd name="T14" fmla="*/ 110 w 486"/>
              <a:gd name="T15" fmla="*/ 114 h 372"/>
              <a:gd name="T16" fmla="*/ 130 w 486"/>
              <a:gd name="T17" fmla="*/ 22 h 372"/>
              <a:gd name="T18" fmla="*/ 223 w 486"/>
              <a:gd name="T19" fmla="*/ 20 h 372"/>
              <a:gd name="T20" fmla="*/ 247 w 486"/>
              <a:gd name="T21" fmla="*/ 110 h 372"/>
              <a:gd name="T22" fmla="*/ 252 w 486"/>
              <a:gd name="T23" fmla="*/ 138 h 372"/>
              <a:gd name="T24" fmla="*/ 466 w 486"/>
              <a:gd name="T25" fmla="*/ 351 h 372"/>
              <a:gd name="T26" fmla="*/ 486 w 486"/>
              <a:gd name="T27" fmla="*/ 361 h 372"/>
              <a:gd name="T28" fmla="*/ 479 w 486"/>
              <a:gd name="T29" fmla="*/ 371 h 372"/>
              <a:gd name="T30" fmla="*/ 361 w 486"/>
              <a:gd name="T31" fmla="*/ 370 h 372"/>
              <a:gd name="T32" fmla="*/ 342 w 486"/>
              <a:gd name="T33" fmla="*/ 357 h 372"/>
              <a:gd name="T34" fmla="*/ 179 w 486"/>
              <a:gd name="T35" fmla="*/ 194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86" h="372">
                <a:moveTo>
                  <a:pt x="179" y="194"/>
                </a:moveTo>
                <a:cubicBezTo>
                  <a:pt x="122" y="251"/>
                  <a:pt x="68" y="307"/>
                  <a:pt x="13" y="363"/>
                </a:cubicBezTo>
                <a:cubicBezTo>
                  <a:pt x="11" y="362"/>
                  <a:pt x="9" y="362"/>
                  <a:pt x="7" y="362"/>
                </a:cubicBezTo>
                <a:cubicBezTo>
                  <a:pt x="7" y="351"/>
                  <a:pt x="7" y="339"/>
                  <a:pt x="7" y="328"/>
                </a:cubicBezTo>
                <a:cubicBezTo>
                  <a:pt x="8" y="299"/>
                  <a:pt x="0" y="266"/>
                  <a:pt x="11" y="241"/>
                </a:cubicBezTo>
                <a:cubicBezTo>
                  <a:pt x="21" y="216"/>
                  <a:pt x="49" y="198"/>
                  <a:pt x="70" y="177"/>
                </a:cubicBezTo>
                <a:cubicBezTo>
                  <a:pt x="86" y="162"/>
                  <a:pt x="103" y="146"/>
                  <a:pt x="119" y="131"/>
                </a:cubicBezTo>
                <a:cubicBezTo>
                  <a:pt x="115" y="124"/>
                  <a:pt x="112" y="119"/>
                  <a:pt x="110" y="114"/>
                </a:cubicBezTo>
                <a:cubicBezTo>
                  <a:pt x="95" y="82"/>
                  <a:pt x="103" y="45"/>
                  <a:pt x="130" y="22"/>
                </a:cubicBezTo>
                <a:cubicBezTo>
                  <a:pt x="156" y="1"/>
                  <a:pt x="195" y="0"/>
                  <a:pt x="223" y="20"/>
                </a:cubicBezTo>
                <a:cubicBezTo>
                  <a:pt x="250" y="41"/>
                  <a:pt x="261" y="78"/>
                  <a:pt x="247" y="110"/>
                </a:cubicBezTo>
                <a:cubicBezTo>
                  <a:pt x="241" y="122"/>
                  <a:pt x="243" y="129"/>
                  <a:pt x="252" y="138"/>
                </a:cubicBezTo>
                <a:cubicBezTo>
                  <a:pt x="324" y="209"/>
                  <a:pt x="395" y="280"/>
                  <a:pt x="466" y="351"/>
                </a:cubicBezTo>
                <a:cubicBezTo>
                  <a:pt x="471" y="356"/>
                  <a:pt x="479" y="358"/>
                  <a:pt x="486" y="361"/>
                </a:cubicBezTo>
                <a:cubicBezTo>
                  <a:pt x="484" y="365"/>
                  <a:pt x="481" y="368"/>
                  <a:pt x="479" y="371"/>
                </a:cubicBezTo>
                <a:cubicBezTo>
                  <a:pt x="440" y="371"/>
                  <a:pt x="400" y="372"/>
                  <a:pt x="361" y="370"/>
                </a:cubicBezTo>
                <a:cubicBezTo>
                  <a:pt x="354" y="370"/>
                  <a:pt x="348" y="362"/>
                  <a:pt x="342" y="357"/>
                </a:cubicBezTo>
                <a:cubicBezTo>
                  <a:pt x="289" y="304"/>
                  <a:pt x="236" y="251"/>
                  <a:pt x="179" y="194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4529046" y="2469895"/>
            <a:ext cx="1039572" cy="1379219"/>
          </a:xfrm>
          <a:custGeom>
            <a:avLst/>
            <a:gdLst>
              <a:gd name="T0" fmla="*/ 338 w 348"/>
              <a:gd name="T1" fmla="*/ 6 h 462"/>
              <a:gd name="T2" fmla="*/ 338 w 348"/>
              <a:gd name="T3" fmla="*/ 116 h 462"/>
              <a:gd name="T4" fmla="*/ 325 w 348"/>
              <a:gd name="T5" fmla="*/ 137 h 462"/>
              <a:gd name="T6" fmla="*/ 191 w 348"/>
              <a:gd name="T7" fmla="*/ 270 h 462"/>
              <a:gd name="T8" fmla="*/ 174 w 348"/>
              <a:gd name="T9" fmla="*/ 288 h 462"/>
              <a:gd name="T10" fmla="*/ 348 w 348"/>
              <a:gd name="T11" fmla="*/ 455 h 462"/>
              <a:gd name="T12" fmla="*/ 344 w 348"/>
              <a:gd name="T13" fmla="*/ 462 h 462"/>
              <a:gd name="T14" fmla="*/ 229 w 348"/>
              <a:gd name="T15" fmla="*/ 461 h 462"/>
              <a:gd name="T16" fmla="*/ 213 w 348"/>
              <a:gd name="T17" fmla="*/ 451 h 462"/>
              <a:gd name="T18" fmla="*/ 126 w 348"/>
              <a:gd name="T19" fmla="*/ 365 h 462"/>
              <a:gd name="T20" fmla="*/ 93 w 348"/>
              <a:gd name="T21" fmla="*/ 354 h 462"/>
              <a:gd name="T22" fmla="*/ 15 w 348"/>
              <a:gd name="T23" fmla="*/ 319 h 462"/>
              <a:gd name="T24" fmla="*/ 20 w 348"/>
              <a:gd name="T25" fmla="*/ 236 h 462"/>
              <a:gd name="T26" fmla="*/ 103 w 348"/>
              <a:gd name="T27" fmla="*/ 212 h 462"/>
              <a:gd name="T28" fmla="*/ 132 w 348"/>
              <a:gd name="T29" fmla="*/ 205 h 462"/>
              <a:gd name="T30" fmla="*/ 313 w 348"/>
              <a:gd name="T31" fmla="*/ 23 h 462"/>
              <a:gd name="T32" fmla="*/ 330 w 348"/>
              <a:gd name="T33" fmla="*/ 0 h 462"/>
              <a:gd name="T34" fmla="*/ 338 w 348"/>
              <a:gd name="T35" fmla="*/ 6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48" h="462">
                <a:moveTo>
                  <a:pt x="338" y="6"/>
                </a:moveTo>
                <a:cubicBezTo>
                  <a:pt x="338" y="42"/>
                  <a:pt x="339" y="79"/>
                  <a:pt x="338" y="116"/>
                </a:cubicBezTo>
                <a:cubicBezTo>
                  <a:pt x="337" y="123"/>
                  <a:pt x="331" y="131"/>
                  <a:pt x="325" y="137"/>
                </a:cubicBezTo>
                <a:cubicBezTo>
                  <a:pt x="281" y="182"/>
                  <a:pt x="236" y="226"/>
                  <a:pt x="191" y="270"/>
                </a:cubicBezTo>
                <a:cubicBezTo>
                  <a:pt x="186" y="275"/>
                  <a:pt x="182" y="280"/>
                  <a:pt x="174" y="288"/>
                </a:cubicBezTo>
                <a:cubicBezTo>
                  <a:pt x="232" y="344"/>
                  <a:pt x="290" y="400"/>
                  <a:pt x="348" y="455"/>
                </a:cubicBezTo>
                <a:cubicBezTo>
                  <a:pt x="347" y="457"/>
                  <a:pt x="345" y="459"/>
                  <a:pt x="344" y="462"/>
                </a:cubicBezTo>
                <a:cubicBezTo>
                  <a:pt x="305" y="462"/>
                  <a:pt x="267" y="462"/>
                  <a:pt x="229" y="461"/>
                </a:cubicBezTo>
                <a:cubicBezTo>
                  <a:pt x="223" y="461"/>
                  <a:pt x="217" y="455"/>
                  <a:pt x="213" y="451"/>
                </a:cubicBezTo>
                <a:cubicBezTo>
                  <a:pt x="184" y="422"/>
                  <a:pt x="155" y="394"/>
                  <a:pt x="126" y="365"/>
                </a:cubicBezTo>
                <a:cubicBezTo>
                  <a:pt x="117" y="355"/>
                  <a:pt x="108" y="351"/>
                  <a:pt x="93" y="354"/>
                </a:cubicBezTo>
                <a:cubicBezTo>
                  <a:pt x="61" y="361"/>
                  <a:pt x="31" y="347"/>
                  <a:pt x="15" y="319"/>
                </a:cubicBezTo>
                <a:cubicBezTo>
                  <a:pt x="0" y="294"/>
                  <a:pt x="2" y="260"/>
                  <a:pt x="20" y="236"/>
                </a:cubicBezTo>
                <a:cubicBezTo>
                  <a:pt x="39" y="212"/>
                  <a:pt x="72" y="202"/>
                  <a:pt x="103" y="212"/>
                </a:cubicBezTo>
                <a:cubicBezTo>
                  <a:pt x="116" y="217"/>
                  <a:pt x="123" y="214"/>
                  <a:pt x="132" y="205"/>
                </a:cubicBezTo>
                <a:cubicBezTo>
                  <a:pt x="192" y="144"/>
                  <a:pt x="253" y="84"/>
                  <a:pt x="313" y="23"/>
                </a:cubicBezTo>
                <a:cubicBezTo>
                  <a:pt x="320" y="16"/>
                  <a:pt x="324" y="7"/>
                  <a:pt x="330" y="0"/>
                </a:cubicBezTo>
                <a:cubicBezTo>
                  <a:pt x="333" y="2"/>
                  <a:pt x="336" y="4"/>
                  <a:pt x="338" y="6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202295" y="1827447"/>
            <a:ext cx="3065363" cy="1242750"/>
            <a:chOff x="712044" y="2433981"/>
            <a:chExt cx="3066072" cy="1243038"/>
          </a:xfrm>
        </p:grpSpPr>
        <p:grpSp>
          <p:nvGrpSpPr>
            <p:cNvPr id="15" name="组合 14"/>
            <p:cNvGrpSpPr/>
            <p:nvPr/>
          </p:nvGrpSpPr>
          <p:grpSpPr>
            <a:xfrm>
              <a:off x="712044" y="2433981"/>
              <a:ext cx="2370017" cy="1243038"/>
              <a:chOff x="1221767" y="2099275"/>
              <a:chExt cx="2370017" cy="1243038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1920496" y="2099275"/>
                <a:ext cx="1669166" cy="6453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zh-CN" altLang="en-US" b="1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Enter </a:t>
                </a:r>
                <a:r>
                  <a:rPr lang="en-US" altLang="zh-CN" b="1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S</a:t>
                </a:r>
                <a:r>
                  <a:rPr lang="zh-CN" altLang="en-US" b="1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ubtitle
</a:t>
                </a:r>
                <a:endParaRPr lang="zh-CN" altLang="en-US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1221767" y="2523608"/>
                <a:ext cx="2370017" cy="8187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05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Click here to add content of the text，and briefly explain your point of view.
</a:t>
                </a:r>
                <a:endParaRPr lang="zh-CN" altLang="en-US" sz="1050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6" name="文本框 17"/>
            <p:cNvSpPr txBox="1"/>
            <p:nvPr/>
          </p:nvSpPr>
          <p:spPr>
            <a:xfrm>
              <a:off x="3138049" y="2625738"/>
              <a:ext cx="640067" cy="5847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01</a:t>
              </a:r>
              <a:endParaRPr lang="zh-CN" altLang="en-US" sz="32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6921500" y="4101465"/>
            <a:ext cx="3531235" cy="922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pt-BR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ONT - Terminal de Rede Óptica</a:t>
            </a:r>
            <a:br>
              <a:rPr lang="pt-BR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</a:br>
            <a:r>
              <a:rPr lang="pt-BR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ONU - Unidade de Rede Óptica</a:t>
            </a:r>
            <a:endParaRPr lang="pt-BR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106040" y="4101398"/>
            <a:ext cx="2760980" cy="922020"/>
            <a:chOff x="1500151" y="4524263"/>
            <a:chExt cx="2761619" cy="922233"/>
          </a:xfrm>
        </p:grpSpPr>
        <p:sp>
          <p:nvSpPr>
            <p:cNvPr id="28" name="矩形 27"/>
            <p:cNvSpPr/>
            <p:nvPr/>
          </p:nvSpPr>
          <p:spPr>
            <a:xfrm>
              <a:off x="1500151" y="4524263"/>
              <a:ext cx="2761619" cy="9222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spcBef>
                  <a:spcPts val="1200"/>
                </a:spcBef>
              </a:pPr>
              <a:r>
                <a:rPr lang="pt-BR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Splitter - Divisior óptico</a:t>
              </a:r>
              <a:br>
                <a:rPr lang="pt-BR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</a:br>
              <a:r>
                <a:rPr lang="pt-BR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Passivo</a:t>
              </a:r>
              <a:endParaRPr lang="pt-BR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7" name="文本框 27"/>
            <p:cNvSpPr txBox="1"/>
            <p:nvPr/>
          </p:nvSpPr>
          <p:spPr>
            <a:xfrm>
              <a:off x="3138049" y="4728932"/>
              <a:ext cx="309952" cy="5837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32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926265" y="608799"/>
            <a:ext cx="8333120" cy="476324"/>
          </a:xfrm>
        </p:spPr>
        <p:txBody>
          <a:bodyPr/>
          <a:lstStyle/>
          <a:p>
            <a:r>
              <a:rPr lang="pt-BR"/>
              <a:t>Redes ópticas Passivas (PON)</a:t>
            </a:r>
            <a:endParaRPr lang="pt-BR"/>
          </a:p>
        </p:txBody>
      </p:sp>
      <p:sp>
        <p:nvSpPr>
          <p:cNvPr id="2" name="矩形 1"/>
          <p:cNvSpPr/>
          <p:nvPr/>
        </p:nvSpPr>
        <p:spPr>
          <a:xfrm>
            <a:off x="5306361" y="3039782"/>
            <a:ext cx="1668780" cy="922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CN" altLang="en-US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Enter </a:t>
            </a:r>
            <a:r>
              <a:rPr lang="en-US" altLang="zh-CN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S</a:t>
            </a:r>
            <a:r>
              <a:rPr lang="zh-CN" altLang="en-US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ubtitle
</a:t>
            </a:r>
            <a:endParaRPr lang="en-US" altLang="zh-CN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1"/>
          <a:srcRect l="1547" r="2516" b="2993"/>
          <a:stretch>
            <a:fillRect/>
          </a:stretch>
        </p:blipFill>
        <p:spPr>
          <a:xfrm>
            <a:off x="372745" y="1235075"/>
            <a:ext cx="8306435" cy="2716530"/>
          </a:xfrm>
          <a:prstGeom prst="rect">
            <a:avLst/>
          </a:prstGeom>
        </p:spPr>
      </p:pic>
      <p:sp>
        <p:nvSpPr>
          <p:cNvPr id="12" name="矩形 23"/>
          <p:cNvSpPr/>
          <p:nvPr/>
        </p:nvSpPr>
        <p:spPr>
          <a:xfrm>
            <a:off x="582930" y="4506595"/>
            <a:ext cx="3468370" cy="2276475"/>
          </a:xfrm>
          <a:prstGeom prst="rect">
            <a:avLst/>
          </a:prstGeom>
        </p:spPr>
        <p:txBody>
          <a:bodyPr wrap="square">
            <a:noAutofit/>
          </a:bodyPr>
          <a:p>
            <a:pPr algn="just">
              <a:lnSpc>
                <a:spcPct val="150000"/>
              </a:lnSpc>
            </a:pPr>
            <a:r>
              <a:rPr lang="pt-BR" altLang="zh-CN" sz="1600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Gerencia a distribuição de tráfego na rede.</a:t>
            </a:r>
            <a:endParaRPr lang="pt-BR" altLang="zh-CN" sz="1600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zh-CN" sz="1600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Gerenciamento das ONU/OLT</a:t>
            </a:r>
            <a:endParaRPr lang="pt-BR" altLang="zh-CN" sz="1600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zh-CN" sz="1600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   - Identificação, Aprovisionamento Transmissão e recepção.</a:t>
            </a:r>
            <a:endParaRPr lang="pt-BR" altLang="zh-CN" sz="1600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pt-BR" altLang="zh-CN" sz="1600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grpSp>
        <p:nvGrpSpPr>
          <p:cNvPr id="17" name="组合 24"/>
          <p:cNvGrpSpPr/>
          <p:nvPr/>
        </p:nvGrpSpPr>
        <p:grpSpPr>
          <a:xfrm>
            <a:off x="499875" y="4116638"/>
            <a:ext cx="3425190" cy="788187"/>
            <a:chOff x="1500151" y="4524263"/>
            <a:chExt cx="3425982" cy="788369"/>
          </a:xfrm>
        </p:grpSpPr>
        <p:sp>
          <p:nvSpPr>
            <p:cNvPr id="35" name="矩形 27"/>
            <p:cNvSpPr/>
            <p:nvPr/>
          </p:nvSpPr>
          <p:spPr>
            <a:xfrm>
              <a:off x="1500151" y="4524263"/>
              <a:ext cx="3425982" cy="506847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>
                <a:lnSpc>
                  <a:spcPct val="150000"/>
                </a:lnSpc>
                <a:spcBef>
                  <a:spcPts val="1200"/>
                </a:spcBef>
              </a:pPr>
              <a:r>
                <a:rPr lang="pt-BR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OLT - Terminal de linha óptica</a:t>
              </a:r>
              <a:endParaRPr lang="pt-BR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36" name="文本框 27"/>
            <p:cNvSpPr txBox="1"/>
            <p:nvPr/>
          </p:nvSpPr>
          <p:spPr>
            <a:xfrm>
              <a:off x="3138049" y="4728932"/>
              <a:ext cx="309952" cy="5837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endParaRPr lang="zh-CN" altLang="en-US" sz="32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37" name="矩形 23"/>
          <p:cNvSpPr/>
          <p:nvPr/>
        </p:nvSpPr>
        <p:spPr>
          <a:xfrm>
            <a:off x="4207510" y="4932045"/>
            <a:ext cx="2816225" cy="1568450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lnSpc>
                <a:spcPct val="150000"/>
              </a:lnSpc>
            </a:pPr>
            <a:r>
              <a:rPr lang="pt-BR" altLang="zh-CN" sz="1600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Dividir o Sinal óptico 1:N</a:t>
            </a:r>
            <a:endParaRPr lang="pt-BR" altLang="zh-CN" sz="1600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zh-CN" sz="1600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Econimizar custo com infra.</a:t>
            </a:r>
            <a:endParaRPr lang="pt-BR" altLang="zh-CN" sz="1600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zh-CN" sz="1600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Conceito de Rede Ponto-Multiponto</a:t>
            </a:r>
            <a:endParaRPr lang="pt-BR" altLang="zh-CN" sz="1600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38" name="矩形 23"/>
          <p:cNvSpPr/>
          <p:nvPr/>
        </p:nvSpPr>
        <p:spPr>
          <a:xfrm>
            <a:off x="7228840" y="4871085"/>
            <a:ext cx="3098165" cy="1568450"/>
          </a:xfrm>
          <a:prstGeom prst="rect">
            <a:avLst/>
          </a:prstGeom>
        </p:spPr>
        <p:txBody>
          <a:bodyPr wrap="square">
            <a:noAutofit/>
          </a:bodyPr>
          <a:p>
            <a:pPr algn="just">
              <a:lnSpc>
                <a:spcPct val="150000"/>
              </a:lnSpc>
            </a:pPr>
            <a:r>
              <a:rPr lang="pt-BR" altLang="zh-CN" sz="1600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Se conecta a rede PON </a:t>
            </a:r>
            <a:endParaRPr lang="pt-BR" altLang="zh-CN" sz="1600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zh-CN" sz="1600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Converte Sinais luminosos em Elétricos</a:t>
            </a:r>
            <a:endParaRPr lang="pt-BR" altLang="zh-CN" sz="1600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zh-CN" sz="1600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Distribuição da rede interna</a:t>
            </a:r>
            <a:endParaRPr lang="pt-BR" altLang="zh-CN" sz="1600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930075" y="524344"/>
            <a:ext cx="8333120" cy="476324"/>
          </a:xfrm>
        </p:spPr>
        <p:txBody>
          <a:bodyPr/>
          <a:lstStyle/>
          <a:p>
            <a:r>
              <a:rPr lang="pt-BR"/>
              <a:t>Arquitetura de uma rede GPON</a:t>
            </a:r>
            <a:endParaRPr lang="pt-BR"/>
          </a:p>
        </p:txBody>
      </p:sp>
      <p:sp>
        <p:nvSpPr>
          <p:cNvPr id="48" name="Freeform 44"/>
          <p:cNvSpPr>
            <a:spLocks noEditPoints="1"/>
          </p:cNvSpPr>
          <p:nvPr/>
        </p:nvSpPr>
        <p:spPr bwMode="auto">
          <a:xfrm>
            <a:off x="1374703" y="642881"/>
            <a:ext cx="846857" cy="732902"/>
          </a:xfrm>
          <a:custGeom>
            <a:avLst/>
            <a:gdLst>
              <a:gd name="T0" fmla="*/ 41 w 62"/>
              <a:gd name="T1" fmla="*/ 31 h 54"/>
              <a:gd name="T2" fmla="*/ 34 w 62"/>
              <a:gd name="T3" fmla="*/ 23 h 54"/>
              <a:gd name="T4" fmla="*/ 33 w 62"/>
              <a:gd name="T5" fmla="*/ 17 h 54"/>
              <a:gd name="T6" fmla="*/ 30 w 62"/>
              <a:gd name="T7" fmla="*/ 20 h 54"/>
              <a:gd name="T8" fmla="*/ 23 w 62"/>
              <a:gd name="T9" fmla="*/ 13 h 54"/>
              <a:gd name="T10" fmla="*/ 18 w 62"/>
              <a:gd name="T11" fmla="*/ 17 h 54"/>
              <a:gd name="T12" fmla="*/ 7 w 62"/>
              <a:gd name="T13" fmla="*/ 17 h 54"/>
              <a:gd name="T14" fmla="*/ 7 w 62"/>
              <a:gd name="T15" fmla="*/ 23 h 54"/>
              <a:gd name="T16" fmla="*/ 0 w 62"/>
              <a:gd name="T17" fmla="*/ 31 h 54"/>
              <a:gd name="T18" fmla="*/ 4 w 62"/>
              <a:gd name="T19" fmla="*/ 36 h 54"/>
              <a:gd name="T20" fmla="*/ 4 w 62"/>
              <a:gd name="T21" fmla="*/ 46 h 54"/>
              <a:gd name="T22" fmla="*/ 10 w 62"/>
              <a:gd name="T23" fmla="*/ 47 h 54"/>
              <a:gd name="T24" fmla="*/ 18 w 62"/>
              <a:gd name="T25" fmla="*/ 54 h 54"/>
              <a:gd name="T26" fmla="*/ 23 w 62"/>
              <a:gd name="T27" fmla="*/ 50 h 54"/>
              <a:gd name="T28" fmla="*/ 32 w 62"/>
              <a:gd name="T29" fmla="*/ 48 h 54"/>
              <a:gd name="T30" fmla="*/ 37 w 62"/>
              <a:gd name="T31" fmla="*/ 46 h 54"/>
              <a:gd name="T32" fmla="*/ 37 w 62"/>
              <a:gd name="T33" fmla="*/ 36 h 54"/>
              <a:gd name="T34" fmla="*/ 32 w 62"/>
              <a:gd name="T35" fmla="*/ 38 h 54"/>
              <a:gd name="T36" fmla="*/ 20 w 62"/>
              <a:gd name="T37" fmla="*/ 46 h 54"/>
              <a:gd name="T38" fmla="*/ 20 w 62"/>
              <a:gd name="T39" fmla="*/ 21 h 54"/>
              <a:gd name="T40" fmla="*/ 33 w 62"/>
              <a:gd name="T41" fmla="*/ 33 h 54"/>
              <a:gd name="T42" fmla="*/ 58 w 62"/>
              <a:gd name="T43" fmla="*/ 35 h 54"/>
              <a:gd name="T44" fmla="*/ 62 w 62"/>
              <a:gd name="T45" fmla="*/ 38 h 54"/>
              <a:gd name="T46" fmla="*/ 60 w 62"/>
              <a:gd name="T47" fmla="*/ 41 h 54"/>
              <a:gd name="T48" fmla="*/ 59 w 62"/>
              <a:gd name="T49" fmla="*/ 46 h 54"/>
              <a:gd name="T50" fmla="*/ 56 w 62"/>
              <a:gd name="T51" fmla="*/ 47 h 54"/>
              <a:gd name="T52" fmla="*/ 52 w 62"/>
              <a:gd name="T53" fmla="*/ 50 h 54"/>
              <a:gd name="T54" fmla="*/ 50 w 62"/>
              <a:gd name="T55" fmla="*/ 48 h 54"/>
              <a:gd name="T56" fmla="*/ 45 w 62"/>
              <a:gd name="T57" fmla="*/ 48 h 54"/>
              <a:gd name="T58" fmla="*/ 44 w 62"/>
              <a:gd name="T59" fmla="*/ 45 h 54"/>
              <a:gd name="T60" fmla="*/ 41 w 62"/>
              <a:gd name="T61" fmla="*/ 41 h 54"/>
              <a:gd name="T62" fmla="*/ 43 w 62"/>
              <a:gd name="T63" fmla="*/ 39 h 54"/>
              <a:gd name="T64" fmla="*/ 43 w 62"/>
              <a:gd name="T65" fmla="*/ 33 h 54"/>
              <a:gd name="T66" fmla="*/ 46 w 62"/>
              <a:gd name="T67" fmla="*/ 33 h 54"/>
              <a:gd name="T68" fmla="*/ 50 w 62"/>
              <a:gd name="T69" fmla="*/ 29 h 54"/>
              <a:gd name="T70" fmla="*/ 52 w 62"/>
              <a:gd name="T71" fmla="*/ 31 h 54"/>
              <a:gd name="T72" fmla="*/ 58 w 62"/>
              <a:gd name="T73" fmla="*/ 31 h 54"/>
              <a:gd name="T74" fmla="*/ 58 w 62"/>
              <a:gd name="T75" fmla="*/ 35 h 54"/>
              <a:gd name="T76" fmla="*/ 57 w 62"/>
              <a:gd name="T77" fmla="*/ 40 h 54"/>
              <a:gd name="T78" fmla="*/ 45 w 62"/>
              <a:gd name="T79" fmla="*/ 40 h 54"/>
              <a:gd name="T80" fmla="*/ 51 w 62"/>
              <a:gd name="T81" fmla="*/ 46 h 54"/>
              <a:gd name="T82" fmla="*/ 62 w 62"/>
              <a:gd name="T83" fmla="*/ 12 h 54"/>
              <a:gd name="T84" fmla="*/ 59 w 62"/>
              <a:gd name="T85" fmla="*/ 15 h 54"/>
              <a:gd name="T86" fmla="*/ 59 w 62"/>
              <a:gd name="T87" fmla="*/ 22 h 54"/>
              <a:gd name="T88" fmla="*/ 55 w 62"/>
              <a:gd name="T89" fmla="*/ 23 h 54"/>
              <a:gd name="T90" fmla="*/ 50 w 62"/>
              <a:gd name="T91" fmla="*/ 28 h 54"/>
              <a:gd name="T92" fmla="*/ 46 w 62"/>
              <a:gd name="T93" fmla="*/ 25 h 54"/>
              <a:gd name="T94" fmla="*/ 39 w 62"/>
              <a:gd name="T95" fmla="*/ 25 h 54"/>
              <a:gd name="T96" fmla="*/ 39 w 62"/>
              <a:gd name="T97" fmla="*/ 20 h 54"/>
              <a:gd name="T98" fmla="*/ 34 w 62"/>
              <a:gd name="T99" fmla="*/ 15 h 54"/>
              <a:gd name="T100" fmla="*/ 37 w 62"/>
              <a:gd name="T101" fmla="*/ 12 h 54"/>
              <a:gd name="T102" fmla="*/ 37 w 62"/>
              <a:gd name="T103" fmla="*/ 5 h 54"/>
              <a:gd name="T104" fmla="*/ 41 w 62"/>
              <a:gd name="T105" fmla="*/ 5 h 54"/>
              <a:gd name="T106" fmla="*/ 46 w 62"/>
              <a:gd name="T107" fmla="*/ 0 h 54"/>
              <a:gd name="T108" fmla="*/ 49 w 62"/>
              <a:gd name="T109" fmla="*/ 3 h 54"/>
              <a:gd name="T110" fmla="*/ 56 w 62"/>
              <a:gd name="T111" fmla="*/ 3 h 54"/>
              <a:gd name="T112" fmla="*/ 57 w 62"/>
              <a:gd name="T113" fmla="*/ 7 h 54"/>
              <a:gd name="T114" fmla="*/ 48 w 62"/>
              <a:gd name="T115" fmla="*/ 22 h 54"/>
              <a:gd name="T116" fmla="*/ 40 w 62"/>
              <a:gd name="T117" fmla="*/ 14 h 54"/>
              <a:gd name="T118" fmla="*/ 56 w 62"/>
              <a:gd name="T119" fmla="*/ 1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" h="54">
                <a:moveTo>
                  <a:pt x="41" y="36"/>
                </a:moveTo>
                <a:cubicBezTo>
                  <a:pt x="41" y="31"/>
                  <a:pt x="41" y="31"/>
                  <a:pt x="41" y="31"/>
                </a:cubicBezTo>
                <a:cubicBezTo>
                  <a:pt x="37" y="31"/>
                  <a:pt x="37" y="31"/>
                  <a:pt x="37" y="31"/>
                </a:cubicBezTo>
                <a:cubicBezTo>
                  <a:pt x="37" y="28"/>
                  <a:pt x="36" y="25"/>
                  <a:pt x="34" y="23"/>
                </a:cubicBezTo>
                <a:cubicBezTo>
                  <a:pt x="37" y="20"/>
                  <a:pt x="37" y="20"/>
                  <a:pt x="37" y="20"/>
                </a:cubicBezTo>
                <a:cubicBezTo>
                  <a:pt x="33" y="17"/>
                  <a:pt x="33" y="17"/>
                  <a:pt x="33" y="17"/>
                </a:cubicBezTo>
                <a:cubicBezTo>
                  <a:pt x="32" y="18"/>
                  <a:pt x="32" y="18"/>
                  <a:pt x="32" y="18"/>
                </a:cubicBezTo>
                <a:cubicBezTo>
                  <a:pt x="30" y="20"/>
                  <a:pt x="30" y="20"/>
                  <a:pt x="30" y="20"/>
                </a:cubicBezTo>
                <a:cubicBezTo>
                  <a:pt x="28" y="18"/>
                  <a:pt x="26" y="17"/>
                  <a:pt x="23" y="17"/>
                </a:cubicBezTo>
                <a:cubicBezTo>
                  <a:pt x="23" y="13"/>
                  <a:pt x="23" y="13"/>
                  <a:pt x="23" y="13"/>
                </a:cubicBezTo>
                <a:cubicBezTo>
                  <a:pt x="18" y="13"/>
                  <a:pt x="18" y="13"/>
                  <a:pt x="18" y="13"/>
                </a:cubicBezTo>
                <a:cubicBezTo>
                  <a:pt x="18" y="17"/>
                  <a:pt x="18" y="17"/>
                  <a:pt x="18" y="17"/>
                </a:cubicBezTo>
                <a:cubicBezTo>
                  <a:pt x="15" y="17"/>
                  <a:pt x="12" y="18"/>
                  <a:pt x="10" y="20"/>
                </a:cubicBezTo>
                <a:cubicBezTo>
                  <a:pt x="7" y="17"/>
                  <a:pt x="7" y="17"/>
                  <a:pt x="7" y="17"/>
                </a:cubicBezTo>
                <a:cubicBezTo>
                  <a:pt x="4" y="20"/>
                  <a:pt x="4" y="20"/>
                  <a:pt x="4" y="20"/>
                </a:cubicBezTo>
                <a:cubicBezTo>
                  <a:pt x="7" y="23"/>
                  <a:pt x="7" y="23"/>
                  <a:pt x="7" y="23"/>
                </a:cubicBezTo>
                <a:cubicBezTo>
                  <a:pt x="5" y="26"/>
                  <a:pt x="4" y="28"/>
                  <a:pt x="4" y="31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6"/>
                  <a:pt x="0" y="36"/>
                  <a:pt x="0" y="36"/>
                </a:cubicBezTo>
                <a:cubicBezTo>
                  <a:pt x="4" y="36"/>
                  <a:pt x="4" y="36"/>
                  <a:pt x="4" y="36"/>
                </a:cubicBezTo>
                <a:cubicBezTo>
                  <a:pt x="4" y="39"/>
                  <a:pt x="5" y="41"/>
                  <a:pt x="7" y="44"/>
                </a:cubicBezTo>
                <a:cubicBezTo>
                  <a:pt x="4" y="46"/>
                  <a:pt x="4" y="46"/>
                  <a:pt x="4" y="46"/>
                </a:cubicBezTo>
                <a:cubicBezTo>
                  <a:pt x="7" y="50"/>
                  <a:pt x="7" y="50"/>
                  <a:pt x="7" y="50"/>
                </a:cubicBezTo>
                <a:cubicBezTo>
                  <a:pt x="10" y="47"/>
                  <a:pt x="10" y="47"/>
                  <a:pt x="10" y="47"/>
                </a:cubicBezTo>
                <a:cubicBezTo>
                  <a:pt x="12" y="49"/>
                  <a:pt x="15" y="50"/>
                  <a:pt x="18" y="50"/>
                </a:cubicBezTo>
                <a:cubicBezTo>
                  <a:pt x="18" y="54"/>
                  <a:pt x="18" y="54"/>
                  <a:pt x="18" y="54"/>
                </a:cubicBezTo>
                <a:cubicBezTo>
                  <a:pt x="23" y="54"/>
                  <a:pt x="23" y="54"/>
                  <a:pt x="23" y="54"/>
                </a:cubicBezTo>
                <a:cubicBezTo>
                  <a:pt x="23" y="50"/>
                  <a:pt x="23" y="50"/>
                  <a:pt x="23" y="50"/>
                </a:cubicBezTo>
                <a:cubicBezTo>
                  <a:pt x="26" y="50"/>
                  <a:pt x="28" y="49"/>
                  <a:pt x="31" y="47"/>
                </a:cubicBezTo>
                <a:cubicBezTo>
                  <a:pt x="32" y="48"/>
                  <a:pt x="32" y="48"/>
                  <a:pt x="32" y="48"/>
                </a:cubicBezTo>
                <a:cubicBezTo>
                  <a:pt x="33" y="50"/>
                  <a:pt x="33" y="50"/>
                  <a:pt x="33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4" y="43"/>
                  <a:pt x="34" y="43"/>
                  <a:pt x="34" y="43"/>
                </a:cubicBezTo>
                <a:cubicBezTo>
                  <a:pt x="36" y="41"/>
                  <a:pt x="37" y="39"/>
                  <a:pt x="37" y="36"/>
                </a:cubicBezTo>
                <a:cubicBezTo>
                  <a:pt x="41" y="36"/>
                  <a:pt x="41" y="36"/>
                  <a:pt x="41" y="36"/>
                </a:cubicBezTo>
                <a:close/>
                <a:moveTo>
                  <a:pt x="32" y="38"/>
                </a:moveTo>
                <a:cubicBezTo>
                  <a:pt x="32" y="38"/>
                  <a:pt x="32" y="38"/>
                  <a:pt x="32" y="38"/>
                </a:cubicBezTo>
                <a:cubicBezTo>
                  <a:pt x="30" y="43"/>
                  <a:pt x="26" y="46"/>
                  <a:pt x="20" y="46"/>
                </a:cubicBezTo>
                <a:cubicBezTo>
                  <a:pt x="14" y="46"/>
                  <a:pt x="8" y="40"/>
                  <a:pt x="8" y="33"/>
                </a:cubicBezTo>
                <a:cubicBezTo>
                  <a:pt x="8" y="27"/>
                  <a:pt x="14" y="21"/>
                  <a:pt x="20" y="21"/>
                </a:cubicBezTo>
                <a:cubicBezTo>
                  <a:pt x="26" y="21"/>
                  <a:pt x="30" y="24"/>
                  <a:pt x="32" y="29"/>
                </a:cubicBezTo>
                <a:cubicBezTo>
                  <a:pt x="32" y="30"/>
                  <a:pt x="33" y="32"/>
                  <a:pt x="33" y="33"/>
                </a:cubicBezTo>
                <a:cubicBezTo>
                  <a:pt x="33" y="35"/>
                  <a:pt x="32" y="37"/>
                  <a:pt x="32" y="38"/>
                </a:cubicBezTo>
                <a:close/>
                <a:moveTo>
                  <a:pt x="58" y="35"/>
                </a:moveTo>
                <a:cubicBezTo>
                  <a:pt x="59" y="36"/>
                  <a:pt x="59" y="37"/>
                  <a:pt x="60" y="38"/>
                </a:cubicBezTo>
                <a:cubicBezTo>
                  <a:pt x="62" y="38"/>
                  <a:pt x="62" y="38"/>
                  <a:pt x="62" y="38"/>
                </a:cubicBezTo>
                <a:cubicBezTo>
                  <a:pt x="62" y="41"/>
                  <a:pt x="62" y="41"/>
                  <a:pt x="62" y="41"/>
                </a:cubicBezTo>
                <a:cubicBezTo>
                  <a:pt x="60" y="41"/>
                  <a:pt x="60" y="41"/>
                  <a:pt x="60" y="41"/>
                </a:cubicBezTo>
                <a:cubicBezTo>
                  <a:pt x="59" y="42"/>
                  <a:pt x="59" y="44"/>
                  <a:pt x="58" y="45"/>
                </a:cubicBezTo>
                <a:cubicBezTo>
                  <a:pt x="59" y="46"/>
                  <a:pt x="59" y="46"/>
                  <a:pt x="59" y="46"/>
                </a:cubicBezTo>
                <a:cubicBezTo>
                  <a:pt x="58" y="48"/>
                  <a:pt x="58" y="48"/>
                  <a:pt x="58" y="48"/>
                </a:cubicBezTo>
                <a:cubicBezTo>
                  <a:pt x="56" y="47"/>
                  <a:pt x="56" y="47"/>
                  <a:pt x="56" y="47"/>
                </a:cubicBezTo>
                <a:cubicBezTo>
                  <a:pt x="55" y="47"/>
                  <a:pt x="54" y="48"/>
                  <a:pt x="52" y="48"/>
                </a:cubicBezTo>
                <a:cubicBezTo>
                  <a:pt x="52" y="50"/>
                  <a:pt x="52" y="50"/>
                  <a:pt x="52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0" y="48"/>
                  <a:pt x="50" y="48"/>
                  <a:pt x="50" y="48"/>
                </a:cubicBezTo>
                <a:cubicBezTo>
                  <a:pt x="49" y="48"/>
                  <a:pt x="47" y="47"/>
                  <a:pt x="46" y="47"/>
                </a:cubicBezTo>
                <a:cubicBezTo>
                  <a:pt x="45" y="48"/>
                  <a:pt x="45" y="48"/>
                  <a:pt x="45" y="48"/>
                </a:cubicBezTo>
                <a:cubicBezTo>
                  <a:pt x="43" y="46"/>
                  <a:pt x="43" y="46"/>
                  <a:pt x="43" y="46"/>
                </a:cubicBezTo>
                <a:cubicBezTo>
                  <a:pt x="44" y="45"/>
                  <a:pt x="44" y="45"/>
                  <a:pt x="44" y="45"/>
                </a:cubicBezTo>
                <a:cubicBezTo>
                  <a:pt x="43" y="44"/>
                  <a:pt x="43" y="42"/>
                  <a:pt x="43" y="41"/>
                </a:cubicBezTo>
                <a:cubicBezTo>
                  <a:pt x="41" y="41"/>
                  <a:pt x="41" y="41"/>
                  <a:pt x="41" y="41"/>
                </a:cubicBezTo>
                <a:cubicBezTo>
                  <a:pt x="41" y="39"/>
                  <a:pt x="41" y="39"/>
                  <a:pt x="41" y="39"/>
                </a:cubicBezTo>
                <a:cubicBezTo>
                  <a:pt x="43" y="39"/>
                  <a:pt x="43" y="39"/>
                  <a:pt x="43" y="39"/>
                </a:cubicBezTo>
                <a:cubicBezTo>
                  <a:pt x="43" y="37"/>
                  <a:pt x="43" y="36"/>
                  <a:pt x="44" y="35"/>
                </a:cubicBezTo>
                <a:cubicBezTo>
                  <a:pt x="43" y="33"/>
                  <a:pt x="43" y="33"/>
                  <a:pt x="43" y="33"/>
                </a:cubicBezTo>
                <a:cubicBezTo>
                  <a:pt x="45" y="32"/>
                  <a:pt x="45" y="32"/>
                  <a:pt x="45" y="32"/>
                </a:cubicBezTo>
                <a:cubicBezTo>
                  <a:pt x="46" y="33"/>
                  <a:pt x="46" y="33"/>
                  <a:pt x="46" y="33"/>
                </a:cubicBezTo>
                <a:cubicBezTo>
                  <a:pt x="47" y="32"/>
                  <a:pt x="48" y="32"/>
                  <a:pt x="50" y="31"/>
                </a:cubicBezTo>
                <a:cubicBezTo>
                  <a:pt x="50" y="29"/>
                  <a:pt x="50" y="29"/>
                  <a:pt x="50" y="29"/>
                </a:cubicBezTo>
                <a:cubicBezTo>
                  <a:pt x="52" y="29"/>
                  <a:pt x="52" y="29"/>
                  <a:pt x="52" y="29"/>
                </a:cubicBezTo>
                <a:cubicBezTo>
                  <a:pt x="52" y="31"/>
                  <a:pt x="52" y="31"/>
                  <a:pt x="52" y="31"/>
                </a:cubicBezTo>
                <a:cubicBezTo>
                  <a:pt x="54" y="32"/>
                  <a:pt x="55" y="32"/>
                  <a:pt x="56" y="33"/>
                </a:cubicBezTo>
                <a:cubicBezTo>
                  <a:pt x="58" y="31"/>
                  <a:pt x="58" y="31"/>
                  <a:pt x="58" y="31"/>
                </a:cubicBezTo>
                <a:cubicBezTo>
                  <a:pt x="59" y="33"/>
                  <a:pt x="59" y="33"/>
                  <a:pt x="59" y="33"/>
                </a:cubicBezTo>
                <a:cubicBezTo>
                  <a:pt x="58" y="35"/>
                  <a:pt x="58" y="35"/>
                  <a:pt x="58" y="35"/>
                </a:cubicBezTo>
                <a:close/>
                <a:moveTo>
                  <a:pt x="51" y="46"/>
                </a:moveTo>
                <a:cubicBezTo>
                  <a:pt x="55" y="46"/>
                  <a:pt x="57" y="43"/>
                  <a:pt x="57" y="40"/>
                </a:cubicBezTo>
                <a:cubicBezTo>
                  <a:pt x="57" y="36"/>
                  <a:pt x="55" y="34"/>
                  <a:pt x="51" y="34"/>
                </a:cubicBezTo>
                <a:cubicBezTo>
                  <a:pt x="48" y="34"/>
                  <a:pt x="45" y="36"/>
                  <a:pt x="45" y="40"/>
                </a:cubicBezTo>
                <a:cubicBezTo>
                  <a:pt x="45" y="43"/>
                  <a:pt x="48" y="46"/>
                  <a:pt x="51" y="46"/>
                </a:cubicBezTo>
                <a:cubicBezTo>
                  <a:pt x="51" y="46"/>
                  <a:pt x="51" y="46"/>
                  <a:pt x="51" y="46"/>
                </a:cubicBezTo>
                <a:close/>
                <a:moveTo>
                  <a:pt x="59" y="12"/>
                </a:moveTo>
                <a:cubicBezTo>
                  <a:pt x="62" y="12"/>
                  <a:pt x="62" y="12"/>
                  <a:pt x="62" y="12"/>
                </a:cubicBezTo>
                <a:cubicBezTo>
                  <a:pt x="62" y="15"/>
                  <a:pt x="62" y="15"/>
                  <a:pt x="62" y="15"/>
                </a:cubicBezTo>
                <a:cubicBezTo>
                  <a:pt x="59" y="15"/>
                  <a:pt x="59" y="15"/>
                  <a:pt x="59" y="15"/>
                </a:cubicBezTo>
                <a:cubicBezTo>
                  <a:pt x="59" y="17"/>
                  <a:pt x="58" y="19"/>
                  <a:pt x="57" y="20"/>
                </a:cubicBezTo>
                <a:cubicBezTo>
                  <a:pt x="59" y="22"/>
                  <a:pt x="59" y="22"/>
                  <a:pt x="59" y="22"/>
                </a:cubicBezTo>
                <a:cubicBezTo>
                  <a:pt x="56" y="25"/>
                  <a:pt x="56" y="25"/>
                  <a:pt x="56" y="25"/>
                </a:cubicBezTo>
                <a:cubicBezTo>
                  <a:pt x="55" y="23"/>
                  <a:pt x="55" y="23"/>
                  <a:pt x="55" y="23"/>
                </a:cubicBezTo>
                <a:cubicBezTo>
                  <a:pt x="53" y="24"/>
                  <a:pt x="51" y="25"/>
                  <a:pt x="50" y="25"/>
                </a:cubicBezTo>
                <a:cubicBezTo>
                  <a:pt x="50" y="28"/>
                  <a:pt x="50" y="28"/>
                  <a:pt x="50" y="28"/>
                </a:cubicBezTo>
                <a:cubicBezTo>
                  <a:pt x="46" y="28"/>
                  <a:pt x="46" y="28"/>
                  <a:pt x="46" y="28"/>
                </a:cubicBezTo>
                <a:cubicBezTo>
                  <a:pt x="46" y="25"/>
                  <a:pt x="46" y="25"/>
                  <a:pt x="46" y="25"/>
                </a:cubicBezTo>
                <a:cubicBezTo>
                  <a:pt x="44" y="25"/>
                  <a:pt x="43" y="24"/>
                  <a:pt x="41" y="23"/>
                </a:cubicBezTo>
                <a:cubicBezTo>
                  <a:pt x="39" y="25"/>
                  <a:pt x="39" y="25"/>
                  <a:pt x="39" y="25"/>
                </a:cubicBezTo>
                <a:cubicBezTo>
                  <a:pt x="37" y="22"/>
                  <a:pt x="37" y="22"/>
                  <a:pt x="37" y="22"/>
                </a:cubicBezTo>
                <a:cubicBezTo>
                  <a:pt x="39" y="20"/>
                  <a:pt x="39" y="20"/>
                  <a:pt x="39" y="20"/>
                </a:cubicBezTo>
                <a:cubicBezTo>
                  <a:pt x="38" y="19"/>
                  <a:pt x="37" y="17"/>
                  <a:pt x="37" y="15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2"/>
                  <a:pt x="34" y="12"/>
                  <a:pt x="34" y="12"/>
                </a:cubicBezTo>
                <a:cubicBezTo>
                  <a:pt x="37" y="12"/>
                  <a:pt x="37" y="12"/>
                  <a:pt x="37" y="12"/>
                </a:cubicBezTo>
                <a:cubicBezTo>
                  <a:pt x="37" y="10"/>
                  <a:pt x="38" y="9"/>
                  <a:pt x="39" y="7"/>
                </a:cubicBezTo>
                <a:cubicBezTo>
                  <a:pt x="37" y="5"/>
                  <a:pt x="37" y="5"/>
                  <a:pt x="37" y="5"/>
                </a:cubicBezTo>
                <a:cubicBezTo>
                  <a:pt x="39" y="3"/>
                  <a:pt x="39" y="3"/>
                  <a:pt x="39" y="3"/>
                </a:cubicBezTo>
                <a:cubicBezTo>
                  <a:pt x="41" y="5"/>
                  <a:pt x="41" y="5"/>
                  <a:pt x="41" y="5"/>
                </a:cubicBezTo>
                <a:cubicBezTo>
                  <a:pt x="43" y="4"/>
                  <a:pt x="44" y="3"/>
                  <a:pt x="46" y="3"/>
                </a:cubicBezTo>
                <a:cubicBezTo>
                  <a:pt x="46" y="0"/>
                  <a:pt x="46" y="0"/>
                  <a:pt x="46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49" y="3"/>
                  <a:pt x="49" y="3"/>
                  <a:pt x="49" y="3"/>
                </a:cubicBezTo>
                <a:cubicBezTo>
                  <a:pt x="51" y="3"/>
                  <a:pt x="53" y="4"/>
                  <a:pt x="54" y="5"/>
                </a:cubicBezTo>
                <a:cubicBezTo>
                  <a:pt x="56" y="3"/>
                  <a:pt x="56" y="3"/>
                  <a:pt x="56" y="3"/>
                </a:cubicBezTo>
                <a:cubicBezTo>
                  <a:pt x="59" y="5"/>
                  <a:pt x="59" y="5"/>
                  <a:pt x="59" y="5"/>
                </a:cubicBezTo>
                <a:cubicBezTo>
                  <a:pt x="57" y="7"/>
                  <a:pt x="57" y="7"/>
                  <a:pt x="57" y="7"/>
                </a:cubicBezTo>
                <a:cubicBezTo>
                  <a:pt x="58" y="8"/>
                  <a:pt x="59" y="10"/>
                  <a:pt x="59" y="12"/>
                </a:cubicBezTo>
                <a:close/>
                <a:moveTo>
                  <a:pt x="48" y="22"/>
                </a:moveTo>
                <a:cubicBezTo>
                  <a:pt x="48" y="22"/>
                  <a:pt x="48" y="22"/>
                  <a:pt x="48" y="22"/>
                </a:cubicBezTo>
                <a:cubicBezTo>
                  <a:pt x="43" y="22"/>
                  <a:pt x="40" y="18"/>
                  <a:pt x="40" y="14"/>
                </a:cubicBezTo>
                <a:cubicBezTo>
                  <a:pt x="40" y="9"/>
                  <a:pt x="43" y="6"/>
                  <a:pt x="48" y="6"/>
                </a:cubicBezTo>
                <a:cubicBezTo>
                  <a:pt x="52" y="6"/>
                  <a:pt x="56" y="9"/>
                  <a:pt x="56" y="14"/>
                </a:cubicBezTo>
                <a:cubicBezTo>
                  <a:pt x="56" y="18"/>
                  <a:pt x="52" y="22"/>
                  <a:pt x="48" y="22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81866" tIns="40932" rIns="81866" bIns="40932" numCol="1" anchor="t" anchorCtr="0" compatLnSpc="1"/>
          <a:lstStyle/>
          <a:p>
            <a:endParaRPr lang="zh-CN" altLang="en-US" sz="1800">
              <a:ea typeface="Calibri" panose="020F0502020204030204" pitchFamily="34" charset="0"/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0125" y="1383665"/>
            <a:ext cx="10191750" cy="5095875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2"/>
          <p:cNvSpPr>
            <a:spLocks noChangeArrowheads="1"/>
          </p:cNvSpPr>
          <p:nvPr/>
        </p:nvSpPr>
        <p:spPr bwMode="gray">
          <a:xfrm>
            <a:off x="3850641" y="1547747"/>
            <a:ext cx="4622456" cy="4622458"/>
          </a:xfrm>
          <a:prstGeom prst="ellipse">
            <a:avLst/>
          </a:prstGeom>
          <a:noFill/>
          <a:ln w="25400" cap="rnd" algn="ctr">
            <a:solidFill>
              <a:schemeClr val="tx1"/>
            </a:solidFill>
            <a:prstDash val="sysDot"/>
            <a:round/>
          </a:ln>
        </p:spPr>
        <p:txBody>
          <a:bodyPr wrap="none" anchor="ctr"/>
          <a:lstStyle/>
          <a:p>
            <a:endParaRPr lang="zh-CN" altLang="en-US" sz="216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Fluxo do dados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95675" y="1026160"/>
            <a:ext cx="5092065" cy="5665470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1690370" y="1022985"/>
            <a:ext cx="881062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pt-BR" altLang="zh-CN" sz="20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As redes ópticas pode ser divididas em tipos, conforme sua distribuição geográfica e projeto adotado pela operadora (provedor)</a:t>
            </a:r>
            <a:endParaRPr lang="pt-BR" altLang="zh-CN" sz="2000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929440" y="381469"/>
            <a:ext cx="8333120" cy="476324"/>
          </a:xfrm>
        </p:spPr>
        <p:txBody>
          <a:bodyPr/>
          <a:lstStyle/>
          <a:p>
            <a:r>
              <a:rPr lang="pt-BR"/>
              <a:t>Tipos de Redes ópticas</a:t>
            </a:r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0175" y="2202815"/>
            <a:ext cx="9391650" cy="3295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1690370" y="1022985"/>
            <a:ext cx="881062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pt-BR" altLang="zh-CN" sz="20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As redes ópticas pode ser divididas em tipos, conforme sua distribuição geográfica e projeto adotado pela operadora (provedor)</a:t>
            </a:r>
            <a:endParaRPr lang="pt-BR" altLang="zh-CN" sz="2000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929440" y="381469"/>
            <a:ext cx="8333120" cy="476324"/>
          </a:xfrm>
        </p:spPr>
        <p:txBody>
          <a:bodyPr/>
          <a:lstStyle/>
          <a:p>
            <a:r>
              <a:rPr lang="pt-BR"/>
              <a:t>Tipos de Redes ópticas</a:t>
            </a:r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1"/>
          <a:srcRect l="217"/>
          <a:stretch>
            <a:fillRect/>
          </a:stretch>
        </p:blipFill>
        <p:spPr>
          <a:xfrm>
            <a:off x="1118870" y="3166110"/>
            <a:ext cx="9932035" cy="33528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rcRect r="5703"/>
          <a:stretch>
            <a:fillRect/>
          </a:stretch>
        </p:blipFill>
        <p:spPr>
          <a:xfrm>
            <a:off x="1108075" y="2797810"/>
            <a:ext cx="9942830" cy="28575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870" y="6118225"/>
            <a:ext cx="4121150" cy="4006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1690370" y="1022985"/>
            <a:ext cx="881062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pt-BR" altLang="zh-CN" sz="20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As redes ópticas pode ser divididas em tipos, conforme sua distribuição geográfica e projeto adotado pela operadora (provedor)</a:t>
            </a:r>
            <a:endParaRPr lang="pt-BR" altLang="zh-CN" sz="2000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929440" y="381469"/>
            <a:ext cx="8333120" cy="476324"/>
          </a:xfrm>
        </p:spPr>
        <p:txBody>
          <a:bodyPr/>
          <a:lstStyle/>
          <a:p>
            <a:r>
              <a:rPr lang="pt-BR"/>
              <a:t>Tipos de Redes ópticas</a:t>
            </a:r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7010" y="2310765"/>
            <a:ext cx="9220200" cy="3000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1690370" y="1022985"/>
            <a:ext cx="881062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pt-BR" altLang="zh-CN" sz="20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As redes ópticas pode ser divididas em tipos, conforme sua distribuição geográfica e projeto adotado pela operadora (provedor)</a:t>
            </a:r>
            <a:endParaRPr lang="pt-BR" altLang="zh-CN" sz="2000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929440" y="381469"/>
            <a:ext cx="8333120" cy="476324"/>
          </a:xfrm>
        </p:spPr>
        <p:txBody>
          <a:bodyPr/>
          <a:lstStyle/>
          <a:p>
            <a:r>
              <a:rPr lang="pt-BR"/>
              <a:t>Tipos de Redes ópticas</a:t>
            </a:r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1550" y="2202815"/>
            <a:ext cx="10248900" cy="335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标题 23"/>
          <p:cNvSpPr>
            <a:spLocks noGrp="1"/>
          </p:cNvSpPr>
          <p:nvPr>
            <p:ph type="title"/>
          </p:nvPr>
        </p:nvSpPr>
        <p:spPr>
          <a:xfrm>
            <a:off x="1929440" y="504659"/>
            <a:ext cx="8333120" cy="476324"/>
          </a:xfrm>
        </p:spPr>
        <p:txBody>
          <a:bodyPr/>
          <a:lstStyle/>
          <a:p>
            <a:r>
              <a:rPr lang="pt-BR" dirty="0"/>
              <a:t>Conceitos Iniciais</a:t>
            </a:r>
            <a:endParaRPr lang="pt-BR" dirty="0"/>
          </a:p>
        </p:txBody>
      </p:sp>
      <p:grpSp>
        <p:nvGrpSpPr>
          <p:cNvPr id="4" name="组合 3"/>
          <p:cNvGrpSpPr/>
          <p:nvPr/>
        </p:nvGrpSpPr>
        <p:grpSpPr>
          <a:xfrm>
            <a:off x="7365129" y="1356402"/>
            <a:ext cx="3808480" cy="1785216"/>
            <a:chOff x="8246903" y="2456670"/>
            <a:chExt cx="3233053" cy="1785629"/>
          </a:xfrm>
        </p:grpSpPr>
        <p:grpSp>
          <p:nvGrpSpPr>
            <p:cNvPr id="5" name="组合 4"/>
            <p:cNvGrpSpPr/>
            <p:nvPr/>
          </p:nvGrpSpPr>
          <p:grpSpPr>
            <a:xfrm>
              <a:off x="9109939" y="2456670"/>
              <a:ext cx="2370017" cy="1785629"/>
              <a:chOff x="3106598" y="5002760"/>
              <a:chExt cx="2370017" cy="1785629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3106598" y="5002760"/>
                <a:ext cx="2250008" cy="5068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ts val="1200"/>
                  </a:spcBef>
                </a:pPr>
                <a:r>
                  <a:rPr lang="pt-BR" b="1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Comutação Óptica</a:t>
                </a:r>
                <a:endParaRPr lang="pt-BR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3106598" y="5404404"/>
                <a:ext cx="2370017" cy="13839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pt-BR" altLang="zh-CN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Direciona </a:t>
                </a:r>
                <a:r>
                  <a:rPr lang="zh-CN" altLang="en-US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sinais ópticos de entrada para os caminhos corretos de saída em uma rede óptica</a:t>
                </a:r>
                <a:r>
                  <a:rPr lang="pt-BR" altLang="zh-CN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.</a:t>
                </a:r>
                <a:endParaRPr lang="pt-BR" altLang="zh-CN" sz="1400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" name="文本框 22"/>
            <p:cNvSpPr txBox="1"/>
            <p:nvPr/>
          </p:nvSpPr>
          <p:spPr>
            <a:xfrm>
              <a:off x="8246903" y="2624704"/>
              <a:ext cx="585263" cy="635822"/>
            </a:xfrm>
            <a:prstGeom prst="snip1Rect">
              <a:avLst/>
            </a:prstGeom>
            <a:solidFill>
              <a:schemeClr val="accent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01</a:t>
              </a:r>
              <a:endPara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365764" y="3124242"/>
            <a:ext cx="3808480" cy="1462001"/>
            <a:chOff x="8246903" y="2456670"/>
            <a:chExt cx="3233053" cy="1462339"/>
          </a:xfrm>
        </p:grpSpPr>
        <p:grpSp>
          <p:nvGrpSpPr>
            <p:cNvPr id="10" name="组合 9"/>
            <p:cNvGrpSpPr/>
            <p:nvPr/>
          </p:nvGrpSpPr>
          <p:grpSpPr>
            <a:xfrm>
              <a:off x="9109939" y="2456670"/>
              <a:ext cx="2370017" cy="1462339"/>
              <a:chOff x="3106598" y="5002760"/>
              <a:chExt cx="2370017" cy="1462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3106598" y="5002760"/>
                <a:ext cx="2250008" cy="5068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ts val="1200"/>
                  </a:spcBef>
                </a:pPr>
                <a:r>
                  <a:rPr lang="pt-BR" b="1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Roteamento Óptico</a:t>
                </a:r>
                <a:endParaRPr lang="pt-BR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3106598" y="5404404"/>
                <a:ext cx="2370017" cy="10606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pt-BR" altLang="zh-CN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Determina </a:t>
                </a:r>
                <a:r>
                  <a:rPr lang="zh-CN" altLang="en-US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o caminho que os dados ópticos devem seguir em uma rede</a:t>
                </a:r>
                <a:r>
                  <a:rPr lang="pt-BR" altLang="zh-CN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.</a:t>
                </a:r>
                <a:endParaRPr lang="pt-BR" altLang="zh-CN" sz="1400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1" name="文本框 22"/>
            <p:cNvSpPr txBox="1"/>
            <p:nvPr/>
          </p:nvSpPr>
          <p:spPr>
            <a:xfrm>
              <a:off x="8246903" y="2624704"/>
              <a:ext cx="585263" cy="635822"/>
            </a:xfrm>
            <a:prstGeom prst="snip1Rect">
              <a:avLst/>
            </a:prstGeom>
            <a:solidFill>
              <a:schemeClr val="accent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02</a:t>
              </a:r>
              <a:endPara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365764" y="4585972"/>
            <a:ext cx="3808480" cy="1462001"/>
            <a:chOff x="8246903" y="2456670"/>
            <a:chExt cx="3233053" cy="1462339"/>
          </a:xfrm>
        </p:grpSpPr>
        <p:grpSp>
          <p:nvGrpSpPr>
            <p:cNvPr id="15" name="组合 14"/>
            <p:cNvGrpSpPr/>
            <p:nvPr/>
          </p:nvGrpSpPr>
          <p:grpSpPr>
            <a:xfrm>
              <a:off x="9109939" y="2456670"/>
              <a:ext cx="2370017" cy="1462339"/>
              <a:chOff x="3106598" y="5002760"/>
              <a:chExt cx="2370017" cy="1462339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3106598" y="5002760"/>
                <a:ext cx="2250008" cy="5068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ts val="1200"/>
                  </a:spcBef>
                </a:pPr>
                <a:r>
                  <a:rPr lang="pt-BR" b="1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Enlace Óptico</a:t>
                </a:r>
                <a:endParaRPr lang="pt-BR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3106598" y="5404404"/>
                <a:ext cx="2370017" cy="10606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pt-BR" altLang="zh-CN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C</a:t>
                </a:r>
                <a:r>
                  <a:rPr lang="zh-CN" altLang="en-US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onexão física entre dois pontos na rede por meio de meios ópticos</a:t>
                </a:r>
                <a:r>
                  <a:rPr lang="pt-BR" altLang="zh-CN" sz="1400" dirty="0">
                    <a:latin typeface="Arial" panose="020B060402020202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Arial" panose="020B0604020202020204" pitchFamily="34" charset="0"/>
                  </a:rPr>
                  <a:t>.</a:t>
                </a:r>
                <a:endParaRPr lang="pt-BR" altLang="zh-CN" sz="1400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6" name="文本框 22"/>
            <p:cNvSpPr txBox="1"/>
            <p:nvPr/>
          </p:nvSpPr>
          <p:spPr>
            <a:xfrm>
              <a:off x="8246903" y="2624704"/>
              <a:ext cx="585263" cy="635822"/>
            </a:xfrm>
            <a:prstGeom prst="snip1Rect">
              <a:avLst/>
            </a:prstGeom>
            <a:solidFill>
              <a:schemeClr val="accent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03</a:t>
              </a:r>
              <a:endPara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pic>
        <p:nvPicPr>
          <p:cNvPr id="26" name="Imagem 25" descr="Backbone_REMEP_Fisico_Depoi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8615" y="1513840"/>
            <a:ext cx="6538595" cy="4344035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929440" y="381469"/>
            <a:ext cx="8333120" cy="476324"/>
          </a:xfrm>
        </p:spPr>
        <p:txBody>
          <a:bodyPr/>
          <a:lstStyle/>
          <a:p>
            <a:r>
              <a:rPr lang="pt-BR"/>
              <a:t>Tipos de Redes ópticas</a:t>
            </a:r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1"/>
          <a:srcRect t="3528"/>
          <a:stretch>
            <a:fillRect/>
          </a:stretch>
        </p:blipFill>
        <p:spPr>
          <a:xfrm>
            <a:off x="775970" y="1454785"/>
            <a:ext cx="10639425" cy="409829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rcRect l="44097"/>
          <a:stretch>
            <a:fillRect/>
          </a:stretch>
        </p:blipFill>
        <p:spPr>
          <a:xfrm>
            <a:off x="5465445" y="5020310"/>
            <a:ext cx="5926455" cy="1438275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970" y="5132070"/>
            <a:ext cx="4693920" cy="13417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75045" y="1090930"/>
            <a:ext cx="5829300" cy="4305300"/>
          </a:xfrm>
          <a:prstGeom prst="rect">
            <a:avLst/>
          </a:prstGeom>
        </p:spPr>
      </p:pic>
      <p:sp>
        <p:nvSpPr>
          <p:cNvPr id="7" name="Caixa de Texto 6"/>
          <p:cNvSpPr txBox="1"/>
          <p:nvPr/>
        </p:nvSpPr>
        <p:spPr>
          <a:xfrm>
            <a:off x="517525" y="848360"/>
            <a:ext cx="5357495" cy="579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algn="just" fontAlgn="auto">
              <a:lnSpc>
                <a:spcPct val="150000"/>
              </a:lnSpc>
            </a:pPr>
            <a:r>
              <a:rPr lang="pt-BR" altLang="en-US" sz="1900"/>
              <a:t>As tecnologias EPON e GPON são as mais difundidas atualmente, oferecendo taxas de dados suficientes para atender a maioria das aplicações de banda larga. </a:t>
            </a:r>
            <a:endParaRPr lang="pt-BR" altLang="en-US" sz="1900"/>
          </a:p>
          <a:p>
            <a:pPr indent="457200" algn="just" fontAlgn="auto">
              <a:lnSpc>
                <a:spcPct val="150000"/>
              </a:lnSpc>
            </a:pPr>
            <a:r>
              <a:rPr lang="pt-BR" altLang="en-US" sz="1900"/>
              <a:t>A XGPON é a nova tecnologia de transição, que oferece taxas de dados ainda maiores, e é adequada para aplicações que exigem alta largura de banda, como serviços de vídeo em alta definição e realidade virtual. </a:t>
            </a:r>
            <a:endParaRPr lang="pt-BR" altLang="en-US" sz="1900"/>
          </a:p>
          <a:p>
            <a:pPr indent="457200" algn="just" fontAlgn="auto">
              <a:lnSpc>
                <a:spcPct val="150000"/>
              </a:lnSpc>
            </a:pPr>
            <a:r>
              <a:rPr lang="pt-BR" altLang="en-US" sz="1900"/>
              <a:t>A 50GPON é a tecnologia mais recente, e oferece taxas de dados ainda maiores, tornando-a adequada para aplicações como serviços de 5G e Internet das Coisas.</a:t>
            </a:r>
            <a:endParaRPr lang="pt-BR" altLang="en-US" sz="190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929440" y="381469"/>
            <a:ext cx="8333120" cy="476324"/>
          </a:xfrm>
        </p:spPr>
        <p:txBody>
          <a:bodyPr/>
          <a:p>
            <a:r>
              <a:rPr lang="pt-BR"/>
              <a:t>Tecnologia PON- Presente e Futuro</a:t>
            </a:r>
            <a:endParaRPr lang="pt-BR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787015" y="2725420"/>
            <a:ext cx="6915785" cy="854075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pt-BR" altLang="en-US" sz="7200" spc="600" dirty="0">
                <a:latin typeface="Calibri" panose="020F0502020204030204" pitchFamily="34" charset="0"/>
                <a:ea typeface="Calibri" panose="020F0502020204030204" pitchFamily="34" charset="0"/>
                <a:cs typeface="+mj-cs"/>
                <a:sym typeface="Arial" panose="020B0604020202020204" pitchFamily="34" charset="0"/>
              </a:rPr>
              <a:t>Perguntas?</a:t>
            </a:r>
            <a:endParaRPr lang="pt-BR" altLang="en-US" sz="7200" spc="600" dirty="0">
              <a:latin typeface="Calibri" panose="020F0502020204030204" pitchFamily="34" charset="0"/>
              <a:ea typeface="Calibri" panose="020F0502020204030204" pitchFamily="34" charset="0"/>
              <a:cs typeface="+mj-cs"/>
              <a:sym typeface="Arial" panose="020B0604020202020204" pitchFamily="34" charset="0"/>
            </a:endParaRPr>
          </a:p>
        </p:txBody>
      </p:sp>
      <p:pic>
        <p:nvPicPr>
          <p:cNvPr id="2" name="Imagem 1" descr="giphy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0220" y="483235"/>
            <a:ext cx="3048000" cy="3352800"/>
          </a:xfrm>
          <a:prstGeom prst="rect">
            <a:avLst/>
          </a:prstGeom>
        </p:spPr>
      </p:pic>
      <p:pic>
        <p:nvPicPr>
          <p:cNvPr id="3" name="Imagem 2" descr="giph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8375" y="3723640"/>
            <a:ext cx="4572000" cy="2828925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787015" y="2725420"/>
            <a:ext cx="6915785" cy="854075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zh-CN" sz="7200" spc="600" dirty="0">
                <a:latin typeface="Calibri" panose="020F0502020204030204" pitchFamily="34" charset="0"/>
                <a:ea typeface="Calibri" panose="020F0502020204030204" pitchFamily="34" charset="0"/>
                <a:cs typeface="+mj-cs"/>
                <a:sym typeface="Arial" panose="020B0604020202020204" pitchFamily="34" charset="0"/>
              </a:rPr>
              <a:t>THANK YOU</a:t>
            </a:r>
            <a:endParaRPr lang="en-US" altLang="zh-CN" sz="7200" spc="600" dirty="0">
              <a:latin typeface="Calibri" panose="020F0502020204030204" pitchFamily="34" charset="0"/>
              <a:ea typeface="Calibri" panose="020F0502020204030204" pitchFamily="34" charset="0"/>
              <a:cs typeface="+mj-cs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29440" y="467829"/>
            <a:ext cx="8333120" cy="476324"/>
          </a:xfrm>
        </p:spPr>
        <p:txBody>
          <a:bodyPr/>
          <a:lstStyle/>
          <a:p>
            <a:r>
              <a:rPr lang="pt-BR"/>
              <a:t>Evolução das tecnologias</a:t>
            </a:r>
            <a:endParaRPr lang="pt-BR"/>
          </a:p>
        </p:txBody>
      </p:sp>
      <p:sp>
        <p:nvSpPr>
          <p:cNvPr id="3" name="Freeform 476"/>
          <p:cNvSpPr>
            <a:spLocks noEditPoints="1"/>
          </p:cNvSpPr>
          <p:nvPr/>
        </p:nvSpPr>
        <p:spPr bwMode="auto">
          <a:xfrm>
            <a:off x="986516" y="766868"/>
            <a:ext cx="875712" cy="634534"/>
          </a:xfrm>
          <a:custGeom>
            <a:avLst/>
            <a:gdLst>
              <a:gd name="T0" fmla="*/ 125 w 125"/>
              <a:gd name="T1" fmla="*/ 71 h 73"/>
              <a:gd name="T2" fmla="*/ 124 w 125"/>
              <a:gd name="T3" fmla="*/ 73 h 73"/>
              <a:gd name="T4" fmla="*/ 2 w 125"/>
              <a:gd name="T5" fmla="*/ 73 h 73"/>
              <a:gd name="T6" fmla="*/ 0 w 125"/>
              <a:gd name="T7" fmla="*/ 71 h 73"/>
              <a:gd name="T8" fmla="*/ 0 w 125"/>
              <a:gd name="T9" fmla="*/ 68 h 73"/>
              <a:gd name="T10" fmla="*/ 2 w 125"/>
              <a:gd name="T11" fmla="*/ 66 h 73"/>
              <a:gd name="T12" fmla="*/ 124 w 125"/>
              <a:gd name="T13" fmla="*/ 66 h 73"/>
              <a:gd name="T14" fmla="*/ 125 w 125"/>
              <a:gd name="T15" fmla="*/ 68 h 73"/>
              <a:gd name="T16" fmla="*/ 125 w 125"/>
              <a:gd name="T17" fmla="*/ 71 h 73"/>
              <a:gd name="T18" fmla="*/ 118 w 125"/>
              <a:gd name="T19" fmla="*/ 5 h 73"/>
              <a:gd name="T20" fmla="*/ 118 w 125"/>
              <a:gd name="T21" fmla="*/ 58 h 73"/>
              <a:gd name="T22" fmla="*/ 113 w 125"/>
              <a:gd name="T23" fmla="*/ 63 h 73"/>
              <a:gd name="T24" fmla="*/ 12 w 125"/>
              <a:gd name="T25" fmla="*/ 63 h 73"/>
              <a:gd name="T26" fmla="*/ 7 w 125"/>
              <a:gd name="T27" fmla="*/ 58 h 73"/>
              <a:gd name="T28" fmla="*/ 7 w 125"/>
              <a:gd name="T29" fmla="*/ 5 h 73"/>
              <a:gd name="T30" fmla="*/ 12 w 125"/>
              <a:gd name="T31" fmla="*/ 0 h 73"/>
              <a:gd name="T32" fmla="*/ 113 w 125"/>
              <a:gd name="T33" fmla="*/ 0 h 73"/>
              <a:gd name="T34" fmla="*/ 118 w 125"/>
              <a:gd name="T35" fmla="*/ 5 h 73"/>
              <a:gd name="T36" fmla="*/ 113 w 125"/>
              <a:gd name="T37" fmla="*/ 6 h 73"/>
              <a:gd name="T38" fmla="*/ 12 w 125"/>
              <a:gd name="T39" fmla="*/ 6 h 73"/>
              <a:gd name="T40" fmla="*/ 12 w 125"/>
              <a:gd name="T41" fmla="*/ 59 h 73"/>
              <a:gd name="T42" fmla="*/ 113 w 125"/>
              <a:gd name="T43" fmla="*/ 59 h 73"/>
              <a:gd name="T44" fmla="*/ 113 w 125"/>
              <a:gd name="T45" fmla="*/ 6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5" h="73">
                <a:moveTo>
                  <a:pt x="125" y="71"/>
                </a:moveTo>
                <a:cubicBezTo>
                  <a:pt x="125" y="72"/>
                  <a:pt x="124" y="73"/>
                  <a:pt x="124" y="73"/>
                </a:cubicBezTo>
                <a:cubicBezTo>
                  <a:pt x="2" y="73"/>
                  <a:pt x="2" y="73"/>
                  <a:pt x="2" y="73"/>
                </a:cubicBezTo>
                <a:cubicBezTo>
                  <a:pt x="1" y="73"/>
                  <a:pt x="0" y="72"/>
                  <a:pt x="0" y="71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7"/>
                  <a:pt x="1" y="66"/>
                  <a:pt x="2" y="66"/>
                </a:cubicBezTo>
                <a:cubicBezTo>
                  <a:pt x="124" y="66"/>
                  <a:pt x="124" y="66"/>
                  <a:pt x="124" y="66"/>
                </a:cubicBezTo>
                <a:cubicBezTo>
                  <a:pt x="124" y="66"/>
                  <a:pt x="125" y="67"/>
                  <a:pt x="125" y="68"/>
                </a:cubicBezTo>
                <a:lnTo>
                  <a:pt x="125" y="71"/>
                </a:lnTo>
                <a:close/>
                <a:moveTo>
                  <a:pt x="118" y="5"/>
                </a:moveTo>
                <a:cubicBezTo>
                  <a:pt x="118" y="58"/>
                  <a:pt x="118" y="58"/>
                  <a:pt x="118" y="58"/>
                </a:cubicBezTo>
                <a:cubicBezTo>
                  <a:pt x="118" y="61"/>
                  <a:pt x="116" y="63"/>
                  <a:pt x="113" y="63"/>
                </a:cubicBezTo>
                <a:cubicBezTo>
                  <a:pt x="12" y="63"/>
                  <a:pt x="12" y="63"/>
                  <a:pt x="12" y="63"/>
                </a:cubicBezTo>
                <a:cubicBezTo>
                  <a:pt x="9" y="63"/>
                  <a:pt x="7" y="61"/>
                  <a:pt x="7" y="58"/>
                </a:cubicBezTo>
                <a:cubicBezTo>
                  <a:pt x="7" y="5"/>
                  <a:pt x="7" y="5"/>
                  <a:pt x="7" y="5"/>
                </a:cubicBezTo>
                <a:cubicBezTo>
                  <a:pt x="7" y="2"/>
                  <a:pt x="9" y="0"/>
                  <a:pt x="12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6" y="0"/>
                  <a:pt x="118" y="2"/>
                  <a:pt x="118" y="5"/>
                </a:cubicBezTo>
                <a:close/>
                <a:moveTo>
                  <a:pt x="113" y="6"/>
                </a:moveTo>
                <a:cubicBezTo>
                  <a:pt x="12" y="6"/>
                  <a:pt x="12" y="6"/>
                  <a:pt x="12" y="6"/>
                </a:cubicBezTo>
                <a:cubicBezTo>
                  <a:pt x="12" y="59"/>
                  <a:pt x="12" y="59"/>
                  <a:pt x="12" y="59"/>
                </a:cubicBezTo>
                <a:cubicBezTo>
                  <a:pt x="113" y="59"/>
                  <a:pt x="113" y="59"/>
                  <a:pt x="113" y="59"/>
                </a:cubicBezTo>
                <a:lnTo>
                  <a:pt x="113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82625" y="944245"/>
            <a:ext cx="4361815" cy="2855569"/>
            <a:chOff x="1385925" y="2914364"/>
            <a:chExt cx="2199058" cy="5154092"/>
          </a:xfrm>
        </p:grpSpPr>
        <p:sp>
          <p:nvSpPr>
            <p:cNvPr id="8" name="TextBox 14"/>
            <p:cNvSpPr txBox="1"/>
            <p:nvPr/>
          </p:nvSpPr>
          <p:spPr>
            <a:xfrm>
              <a:off x="2003484" y="2914364"/>
              <a:ext cx="1409267" cy="9982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pt-BR" sz="2000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Comunicação WDM</a:t>
              </a:r>
              <a:endParaRPr lang="pt-BR" sz="20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447886" y="3912507"/>
              <a:ext cx="2136742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23"/>
            <p:cNvSpPr txBox="1"/>
            <p:nvPr/>
          </p:nvSpPr>
          <p:spPr>
            <a:xfrm>
              <a:off x="1385925" y="4154427"/>
              <a:ext cx="2199058" cy="3914029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just">
                <a:lnSpc>
                  <a:spcPct val="150000"/>
                </a:lnSpc>
                <a:defRPr sz="140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+mn-ea"/>
                </a:defRPr>
              </a:lvl1pPr>
            </a:lstStyle>
            <a:p>
              <a:r>
                <a:rPr lang="pt-BR" sz="1800" dirty="0"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OADM: Só pode adicionar e remover canais de comprimentos de onda especificados, e não pode ajustar e definir dinamicamente os canais para adicionar ou soltar canais.</a:t>
              </a:r>
              <a:endParaRPr lang="pt-BR" sz="1800" dirty="0"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pic>
        <p:nvPicPr>
          <p:cNvPr id="4" name="Imagem 3"/>
          <p:cNvPicPr>
            <a:picLocks noChangeAspect="1"/>
          </p:cNvPicPr>
          <p:nvPr/>
        </p:nvPicPr>
        <p:blipFill>
          <a:blip r:embed="rId1"/>
          <a:srcRect l="2112" t="5170" r="2136" b="4515"/>
          <a:stretch>
            <a:fillRect/>
          </a:stretch>
        </p:blipFill>
        <p:spPr>
          <a:xfrm>
            <a:off x="5319395" y="1294130"/>
            <a:ext cx="6567805" cy="3124835"/>
          </a:xfrm>
          <a:prstGeom prst="rect">
            <a:avLst/>
          </a:prstGeom>
        </p:spPr>
      </p:pic>
      <p:sp>
        <p:nvSpPr>
          <p:cNvPr id="5" name="TextBox 23"/>
          <p:cNvSpPr txBox="1"/>
          <p:nvPr/>
        </p:nvSpPr>
        <p:spPr>
          <a:xfrm>
            <a:off x="6659880" y="4418965"/>
            <a:ext cx="3924300" cy="1482090"/>
          </a:xfrm>
          <a:prstGeom prst="rect">
            <a:avLst/>
          </a:prstGeom>
          <a:ln>
            <a:noFill/>
          </a:ln>
        </p:spPr>
        <p:txBody>
          <a:bodyPr wrap="square">
            <a:no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1pPr>
          </a:lstStyle>
          <a:p>
            <a:r>
              <a:rPr lang="pt-BR" sz="1800" dirty="0"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Sinais de mesma intensidade</a:t>
            </a:r>
            <a:endParaRPr lang="pt-BR" sz="1800" dirty="0"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r>
              <a:rPr lang="pt-BR" sz="1800" dirty="0"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Espaçamento Adequado</a:t>
            </a:r>
            <a:endParaRPr lang="pt-BR" sz="1800" dirty="0"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r>
              <a:rPr lang="pt-BR" sz="1800" dirty="0"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combinados em um único sinal</a:t>
            </a:r>
            <a:endParaRPr lang="pt-BR" sz="1800" dirty="0"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Imagem 5" descr="cwdm-oadm-module45134401435"/>
          <p:cNvPicPr>
            <a:picLocks noChangeAspect="1"/>
          </p:cNvPicPr>
          <p:nvPr/>
        </p:nvPicPr>
        <p:blipFill>
          <a:blip r:embed="rId2"/>
          <a:srcRect l="21309" t="28514" r="17103" b="24130"/>
          <a:stretch>
            <a:fillRect/>
          </a:stretch>
        </p:blipFill>
        <p:spPr>
          <a:xfrm>
            <a:off x="805815" y="4029710"/>
            <a:ext cx="3148965" cy="242824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29440" y="563079"/>
            <a:ext cx="8333120" cy="476324"/>
          </a:xfrm>
        </p:spPr>
        <p:txBody>
          <a:bodyPr/>
          <a:lstStyle/>
          <a:p>
            <a:r>
              <a:rPr lang="pt-BR"/>
              <a:t>Evolução das tecnologias</a:t>
            </a:r>
            <a:endParaRPr lang="pt-BR"/>
          </a:p>
        </p:txBody>
      </p:sp>
      <p:sp>
        <p:nvSpPr>
          <p:cNvPr id="3" name="Freeform 476"/>
          <p:cNvSpPr>
            <a:spLocks noEditPoints="1"/>
          </p:cNvSpPr>
          <p:nvPr/>
        </p:nvSpPr>
        <p:spPr bwMode="auto">
          <a:xfrm>
            <a:off x="986516" y="1090718"/>
            <a:ext cx="875712" cy="634534"/>
          </a:xfrm>
          <a:custGeom>
            <a:avLst/>
            <a:gdLst>
              <a:gd name="T0" fmla="*/ 125 w 125"/>
              <a:gd name="T1" fmla="*/ 71 h 73"/>
              <a:gd name="T2" fmla="*/ 124 w 125"/>
              <a:gd name="T3" fmla="*/ 73 h 73"/>
              <a:gd name="T4" fmla="*/ 2 w 125"/>
              <a:gd name="T5" fmla="*/ 73 h 73"/>
              <a:gd name="T6" fmla="*/ 0 w 125"/>
              <a:gd name="T7" fmla="*/ 71 h 73"/>
              <a:gd name="T8" fmla="*/ 0 w 125"/>
              <a:gd name="T9" fmla="*/ 68 h 73"/>
              <a:gd name="T10" fmla="*/ 2 w 125"/>
              <a:gd name="T11" fmla="*/ 66 h 73"/>
              <a:gd name="T12" fmla="*/ 124 w 125"/>
              <a:gd name="T13" fmla="*/ 66 h 73"/>
              <a:gd name="T14" fmla="*/ 125 w 125"/>
              <a:gd name="T15" fmla="*/ 68 h 73"/>
              <a:gd name="T16" fmla="*/ 125 w 125"/>
              <a:gd name="T17" fmla="*/ 71 h 73"/>
              <a:gd name="T18" fmla="*/ 118 w 125"/>
              <a:gd name="T19" fmla="*/ 5 h 73"/>
              <a:gd name="T20" fmla="*/ 118 w 125"/>
              <a:gd name="T21" fmla="*/ 58 h 73"/>
              <a:gd name="T22" fmla="*/ 113 w 125"/>
              <a:gd name="T23" fmla="*/ 63 h 73"/>
              <a:gd name="T24" fmla="*/ 12 w 125"/>
              <a:gd name="T25" fmla="*/ 63 h 73"/>
              <a:gd name="T26" fmla="*/ 7 w 125"/>
              <a:gd name="T27" fmla="*/ 58 h 73"/>
              <a:gd name="T28" fmla="*/ 7 w 125"/>
              <a:gd name="T29" fmla="*/ 5 h 73"/>
              <a:gd name="T30" fmla="*/ 12 w 125"/>
              <a:gd name="T31" fmla="*/ 0 h 73"/>
              <a:gd name="T32" fmla="*/ 113 w 125"/>
              <a:gd name="T33" fmla="*/ 0 h 73"/>
              <a:gd name="T34" fmla="*/ 118 w 125"/>
              <a:gd name="T35" fmla="*/ 5 h 73"/>
              <a:gd name="T36" fmla="*/ 113 w 125"/>
              <a:gd name="T37" fmla="*/ 6 h 73"/>
              <a:gd name="T38" fmla="*/ 12 w 125"/>
              <a:gd name="T39" fmla="*/ 6 h 73"/>
              <a:gd name="T40" fmla="*/ 12 w 125"/>
              <a:gd name="T41" fmla="*/ 59 h 73"/>
              <a:gd name="T42" fmla="*/ 113 w 125"/>
              <a:gd name="T43" fmla="*/ 59 h 73"/>
              <a:gd name="T44" fmla="*/ 113 w 125"/>
              <a:gd name="T45" fmla="*/ 6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5" h="73">
                <a:moveTo>
                  <a:pt x="125" y="71"/>
                </a:moveTo>
                <a:cubicBezTo>
                  <a:pt x="125" y="72"/>
                  <a:pt x="124" y="73"/>
                  <a:pt x="124" y="73"/>
                </a:cubicBezTo>
                <a:cubicBezTo>
                  <a:pt x="2" y="73"/>
                  <a:pt x="2" y="73"/>
                  <a:pt x="2" y="73"/>
                </a:cubicBezTo>
                <a:cubicBezTo>
                  <a:pt x="1" y="73"/>
                  <a:pt x="0" y="72"/>
                  <a:pt x="0" y="71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7"/>
                  <a:pt x="1" y="66"/>
                  <a:pt x="2" y="66"/>
                </a:cubicBezTo>
                <a:cubicBezTo>
                  <a:pt x="124" y="66"/>
                  <a:pt x="124" y="66"/>
                  <a:pt x="124" y="66"/>
                </a:cubicBezTo>
                <a:cubicBezTo>
                  <a:pt x="124" y="66"/>
                  <a:pt x="125" y="67"/>
                  <a:pt x="125" y="68"/>
                </a:cubicBezTo>
                <a:lnTo>
                  <a:pt x="125" y="71"/>
                </a:lnTo>
                <a:close/>
                <a:moveTo>
                  <a:pt x="118" y="5"/>
                </a:moveTo>
                <a:cubicBezTo>
                  <a:pt x="118" y="58"/>
                  <a:pt x="118" y="58"/>
                  <a:pt x="118" y="58"/>
                </a:cubicBezTo>
                <a:cubicBezTo>
                  <a:pt x="118" y="61"/>
                  <a:pt x="116" y="63"/>
                  <a:pt x="113" y="63"/>
                </a:cubicBezTo>
                <a:cubicBezTo>
                  <a:pt x="12" y="63"/>
                  <a:pt x="12" y="63"/>
                  <a:pt x="12" y="63"/>
                </a:cubicBezTo>
                <a:cubicBezTo>
                  <a:pt x="9" y="63"/>
                  <a:pt x="7" y="61"/>
                  <a:pt x="7" y="58"/>
                </a:cubicBezTo>
                <a:cubicBezTo>
                  <a:pt x="7" y="5"/>
                  <a:pt x="7" y="5"/>
                  <a:pt x="7" y="5"/>
                </a:cubicBezTo>
                <a:cubicBezTo>
                  <a:pt x="7" y="2"/>
                  <a:pt x="9" y="0"/>
                  <a:pt x="12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6" y="0"/>
                  <a:pt x="118" y="2"/>
                  <a:pt x="118" y="5"/>
                </a:cubicBezTo>
                <a:close/>
                <a:moveTo>
                  <a:pt x="113" y="6"/>
                </a:moveTo>
                <a:cubicBezTo>
                  <a:pt x="12" y="6"/>
                  <a:pt x="12" y="6"/>
                  <a:pt x="12" y="6"/>
                </a:cubicBezTo>
                <a:cubicBezTo>
                  <a:pt x="12" y="59"/>
                  <a:pt x="12" y="59"/>
                  <a:pt x="12" y="59"/>
                </a:cubicBezTo>
                <a:cubicBezTo>
                  <a:pt x="113" y="59"/>
                  <a:pt x="113" y="59"/>
                  <a:pt x="113" y="59"/>
                </a:cubicBezTo>
                <a:lnTo>
                  <a:pt x="113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82889" y="1294320"/>
            <a:ext cx="3924524" cy="2452329"/>
            <a:chOff x="1385925" y="2892588"/>
            <a:chExt cx="2199058" cy="4426363"/>
          </a:xfrm>
        </p:grpSpPr>
        <p:sp>
          <p:nvSpPr>
            <p:cNvPr id="8" name="TextBox 14"/>
            <p:cNvSpPr txBox="1"/>
            <p:nvPr/>
          </p:nvSpPr>
          <p:spPr>
            <a:xfrm>
              <a:off x="1617099" y="2892588"/>
              <a:ext cx="1879404" cy="998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pt-BR" sz="2000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Comunicação WDM</a:t>
              </a:r>
              <a:endParaRPr lang="pt-BR" sz="20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447886" y="3912507"/>
              <a:ext cx="2136742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23"/>
            <p:cNvSpPr txBox="1"/>
            <p:nvPr/>
          </p:nvSpPr>
          <p:spPr>
            <a:xfrm>
              <a:off x="1385925" y="4154427"/>
              <a:ext cx="2199058" cy="3164524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just">
                <a:lnSpc>
                  <a:spcPct val="150000"/>
                </a:lnSpc>
                <a:defRPr sz="140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+mn-ea"/>
                </a:defRPr>
              </a:lvl1pPr>
            </a:lstStyle>
            <a:p>
              <a:r>
                <a:rPr lang="pt-BR" sz="1800" dirty="0"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ROADM: Adicionar ou descartar dinamicamente comprimentos de onda por meio de reconfiguração remota.	</a:t>
              </a:r>
              <a:endParaRPr lang="pt-BR" sz="1800" dirty="0"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5" name="TextBox 23"/>
          <p:cNvSpPr txBox="1"/>
          <p:nvPr/>
        </p:nvSpPr>
        <p:spPr>
          <a:xfrm>
            <a:off x="5205095" y="3797300"/>
            <a:ext cx="3924300" cy="1920875"/>
          </a:xfrm>
          <a:prstGeom prst="rect">
            <a:avLst/>
          </a:prstGeom>
          <a:ln>
            <a:noFill/>
          </a:ln>
        </p:spPr>
        <p:txBody>
          <a:bodyPr wrap="square">
            <a:no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1pPr>
          </a:lstStyle>
          <a:p>
            <a:r>
              <a:rPr lang="pt-BR" sz="1800" dirty="0"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Atenuador óptico variável (VOA)</a:t>
            </a:r>
            <a:br>
              <a:rPr lang="pt-BR" sz="1800" dirty="0"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</a:br>
            <a:r>
              <a:rPr lang="pt-BR" sz="1800" dirty="0"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Interruptor seletivo de comprimento de onda (WSS)</a:t>
            </a:r>
            <a:endParaRPr lang="pt-BR" sz="1800" dirty="0"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endParaRPr lang="pt-BR" sz="1800" dirty="0"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Imagem 5" descr="cwdm-oadm-module45134401435"/>
          <p:cNvPicPr>
            <a:picLocks noChangeAspect="1"/>
          </p:cNvPicPr>
          <p:nvPr/>
        </p:nvPicPr>
        <p:blipFill>
          <a:blip r:embed="rId1"/>
          <a:srcRect l="21309" t="28514" r="17103" b="24130"/>
          <a:stretch>
            <a:fillRect/>
          </a:stretch>
        </p:blipFill>
        <p:spPr>
          <a:xfrm>
            <a:off x="274955" y="4179570"/>
            <a:ext cx="3148965" cy="2428240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55" y="4007485"/>
            <a:ext cx="3686810" cy="2600325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5095" y="1223645"/>
            <a:ext cx="6675120" cy="252222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29440" y="563079"/>
            <a:ext cx="8333120" cy="476324"/>
          </a:xfrm>
        </p:spPr>
        <p:txBody>
          <a:bodyPr/>
          <a:lstStyle/>
          <a:p>
            <a:r>
              <a:rPr lang="pt-BR"/>
              <a:t>Evolução das tecnologias</a:t>
            </a:r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1"/>
          <a:srcRect r="6264" b="3838"/>
          <a:stretch>
            <a:fillRect/>
          </a:stretch>
        </p:blipFill>
        <p:spPr>
          <a:xfrm>
            <a:off x="2057400" y="1249045"/>
            <a:ext cx="7811135" cy="5235575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29440" y="563079"/>
            <a:ext cx="8333120" cy="476324"/>
          </a:xfrm>
        </p:spPr>
        <p:txBody>
          <a:bodyPr/>
          <a:lstStyle/>
          <a:p>
            <a:r>
              <a:rPr lang="pt-BR"/>
              <a:t>Evolução das tecnologias</a:t>
            </a:r>
            <a:endParaRPr lang="pt-BR"/>
          </a:p>
        </p:txBody>
      </p:sp>
      <p:grpSp>
        <p:nvGrpSpPr>
          <p:cNvPr id="7" name="组合 6"/>
          <p:cNvGrpSpPr/>
          <p:nvPr/>
        </p:nvGrpSpPr>
        <p:grpSpPr>
          <a:xfrm>
            <a:off x="682889" y="1294320"/>
            <a:ext cx="3924524" cy="2452329"/>
            <a:chOff x="1385925" y="2892588"/>
            <a:chExt cx="2199058" cy="4426363"/>
          </a:xfrm>
        </p:grpSpPr>
        <p:sp>
          <p:nvSpPr>
            <p:cNvPr id="8" name="TextBox 14"/>
            <p:cNvSpPr txBox="1"/>
            <p:nvPr/>
          </p:nvSpPr>
          <p:spPr>
            <a:xfrm>
              <a:off x="1617099" y="2892588"/>
              <a:ext cx="1879404" cy="998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pt-BR" sz="2000" b="1" dirty="0"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Comunicação WDM</a:t>
              </a:r>
              <a:endParaRPr lang="pt-BR" sz="20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447886" y="3912507"/>
              <a:ext cx="2136742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23"/>
            <p:cNvSpPr txBox="1"/>
            <p:nvPr/>
          </p:nvSpPr>
          <p:spPr>
            <a:xfrm>
              <a:off x="1385925" y="4154427"/>
              <a:ext cx="2199058" cy="3164524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just">
                <a:lnSpc>
                  <a:spcPct val="150000"/>
                </a:lnSpc>
                <a:defRPr sz="140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+mn-ea"/>
                </a:defRPr>
              </a:lvl1pPr>
            </a:lstStyle>
            <a:p>
              <a:r>
                <a:rPr lang="pt-BR" sz="1800" dirty="0"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Um ROADM de 20 graus requer três gabinetes, mais de 100 placas e 400 fibras dentro do local.</a:t>
              </a:r>
              <a:endParaRPr lang="pt-BR" sz="1800" dirty="0"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  <a:p>
              <a:endParaRPr lang="pt-BR" sz="1800" dirty="0"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5" name="Freeform 476"/>
          <p:cNvSpPr>
            <a:spLocks noEditPoints="1"/>
          </p:cNvSpPr>
          <p:nvPr/>
        </p:nvSpPr>
        <p:spPr bwMode="auto">
          <a:xfrm>
            <a:off x="986516" y="1090718"/>
            <a:ext cx="875712" cy="634534"/>
          </a:xfrm>
          <a:custGeom>
            <a:avLst/>
            <a:gdLst>
              <a:gd name="T0" fmla="*/ 125 w 125"/>
              <a:gd name="T1" fmla="*/ 71 h 73"/>
              <a:gd name="T2" fmla="*/ 124 w 125"/>
              <a:gd name="T3" fmla="*/ 73 h 73"/>
              <a:gd name="T4" fmla="*/ 2 w 125"/>
              <a:gd name="T5" fmla="*/ 73 h 73"/>
              <a:gd name="T6" fmla="*/ 0 w 125"/>
              <a:gd name="T7" fmla="*/ 71 h 73"/>
              <a:gd name="T8" fmla="*/ 0 w 125"/>
              <a:gd name="T9" fmla="*/ 68 h 73"/>
              <a:gd name="T10" fmla="*/ 2 w 125"/>
              <a:gd name="T11" fmla="*/ 66 h 73"/>
              <a:gd name="T12" fmla="*/ 124 w 125"/>
              <a:gd name="T13" fmla="*/ 66 h 73"/>
              <a:gd name="T14" fmla="*/ 125 w 125"/>
              <a:gd name="T15" fmla="*/ 68 h 73"/>
              <a:gd name="T16" fmla="*/ 125 w 125"/>
              <a:gd name="T17" fmla="*/ 71 h 73"/>
              <a:gd name="T18" fmla="*/ 118 w 125"/>
              <a:gd name="T19" fmla="*/ 5 h 73"/>
              <a:gd name="T20" fmla="*/ 118 w 125"/>
              <a:gd name="T21" fmla="*/ 58 h 73"/>
              <a:gd name="T22" fmla="*/ 113 w 125"/>
              <a:gd name="T23" fmla="*/ 63 h 73"/>
              <a:gd name="T24" fmla="*/ 12 w 125"/>
              <a:gd name="T25" fmla="*/ 63 h 73"/>
              <a:gd name="T26" fmla="*/ 7 w 125"/>
              <a:gd name="T27" fmla="*/ 58 h 73"/>
              <a:gd name="T28" fmla="*/ 7 w 125"/>
              <a:gd name="T29" fmla="*/ 5 h 73"/>
              <a:gd name="T30" fmla="*/ 12 w 125"/>
              <a:gd name="T31" fmla="*/ 0 h 73"/>
              <a:gd name="T32" fmla="*/ 113 w 125"/>
              <a:gd name="T33" fmla="*/ 0 h 73"/>
              <a:gd name="T34" fmla="*/ 118 w 125"/>
              <a:gd name="T35" fmla="*/ 5 h 73"/>
              <a:gd name="T36" fmla="*/ 113 w 125"/>
              <a:gd name="T37" fmla="*/ 6 h 73"/>
              <a:gd name="T38" fmla="*/ 12 w 125"/>
              <a:gd name="T39" fmla="*/ 6 h 73"/>
              <a:gd name="T40" fmla="*/ 12 w 125"/>
              <a:gd name="T41" fmla="*/ 59 h 73"/>
              <a:gd name="T42" fmla="*/ 113 w 125"/>
              <a:gd name="T43" fmla="*/ 59 h 73"/>
              <a:gd name="T44" fmla="*/ 113 w 125"/>
              <a:gd name="T45" fmla="*/ 6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5" h="73">
                <a:moveTo>
                  <a:pt x="125" y="71"/>
                </a:moveTo>
                <a:cubicBezTo>
                  <a:pt x="125" y="72"/>
                  <a:pt x="124" y="73"/>
                  <a:pt x="124" y="73"/>
                </a:cubicBezTo>
                <a:cubicBezTo>
                  <a:pt x="2" y="73"/>
                  <a:pt x="2" y="73"/>
                  <a:pt x="2" y="73"/>
                </a:cubicBezTo>
                <a:cubicBezTo>
                  <a:pt x="1" y="73"/>
                  <a:pt x="0" y="72"/>
                  <a:pt x="0" y="71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7"/>
                  <a:pt x="1" y="66"/>
                  <a:pt x="2" y="66"/>
                </a:cubicBezTo>
                <a:cubicBezTo>
                  <a:pt x="124" y="66"/>
                  <a:pt x="124" y="66"/>
                  <a:pt x="124" y="66"/>
                </a:cubicBezTo>
                <a:cubicBezTo>
                  <a:pt x="124" y="66"/>
                  <a:pt x="125" y="67"/>
                  <a:pt x="125" y="68"/>
                </a:cubicBezTo>
                <a:lnTo>
                  <a:pt x="125" y="71"/>
                </a:lnTo>
                <a:close/>
                <a:moveTo>
                  <a:pt x="118" y="5"/>
                </a:moveTo>
                <a:cubicBezTo>
                  <a:pt x="118" y="58"/>
                  <a:pt x="118" y="58"/>
                  <a:pt x="118" y="58"/>
                </a:cubicBezTo>
                <a:cubicBezTo>
                  <a:pt x="118" y="61"/>
                  <a:pt x="116" y="63"/>
                  <a:pt x="113" y="63"/>
                </a:cubicBezTo>
                <a:cubicBezTo>
                  <a:pt x="12" y="63"/>
                  <a:pt x="12" y="63"/>
                  <a:pt x="12" y="63"/>
                </a:cubicBezTo>
                <a:cubicBezTo>
                  <a:pt x="9" y="63"/>
                  <a:pt x="7" y="61"/>
                  <a:pt x="7" y="58"/>
                </a:cubicBezTo>
                <a:cubicBezTo>
                  <a:pt x="7" y="5"/>
                  <a:pt x="7" y="5"/>
                  <a:pt x="7" y="5"/>
                </a:cubicBezTo>
                <a:cubicBezTo>
                  <a:pt x="7" y="2"/>
                  <a:pt x="9" y="0"/>
                  <a:pt x="12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6" y="0"/>
                  <a:pt x="118" y="2"/>
                  <a:pt x="118" y="5"/>
                </a:cubicBezTo>
                <a:close/>
                <a:moveTo>
                  <a:pt x="113" y="6"/>
                </a:moveTo>
                <a:cubicBezTo>
                  <a:pt x="12" y="6"/>
                  <a:pt x="12" y="6"/>
                  <a:pt x="12" y="6"/>
                </a:cubicBezTo>
                <a:cubicBezTo>
                  <a:pt x="12" y="59"/>
                  <a:pt x="12" y="59"/>
                  <a:pt x="12" y="59"/>
                </a:cubicBezTo>
                <a:cubicBezTo>
                  <a:pt x="113" y="59"/>
                  <a:pt x="113" y="59"/>
                  <a:pt x="113" y="59"/>
                </a:cubicBezTo>
                <a:lnTo>
                  <a:pt x="113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28210" y="1039495"/>
            <a:ext cx="4430395" cy="3277235"/>
          </a:xfrm>
          <a:prstGeom prst="rect">
            <a:avLst/>
          </a:prstGeom>
        </p:spPr>
      </p:pic>
      <p:pic>
        <p:nvPicPr>
          <p:cNvPr id="11" name="Imagem 10"/>
          <p:cNvPicPr/>
          <p:nvPr/>
        </p:nvPicPr>
        <p:blipFill>
          <a:blip r:embed="rId2"/>
          <a:srcRect l="2491" t="4513" r="21174" b="51805"/>
          <a:stretch>
            <a:fillRect/>
          </a:stretch>
        </p:blipFill>
        <p:spPr>
          <a:xfrm>
            <a:off x="986155" y="4362450"/>
            <a:ext cx="8172450" cy="2305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" name="Imagem 15"/>
          <p:cNvPicPr>
            <a:picLocks noChangeAspect="1"/>
          </p:cNvPicPr>
          <p:nvPr/>
        </p:nvPicPr>
        <p:blipFill>
          <a:blip r:embed="rId3"/>
          <a:srcRect t="11430" r="74968" b="20073"/>
          <a:stretch>
            <a:fillRect/>
          </a:stretch>
        </p:blipFill>
        <p:spPr>
          <a:xfrm>
            <a:off x="9412605" y="1408430"/>
            <a:ext cx="2362835" cy="4225290"/>
          </a:xfrm>
          <a:prstGeom prst="rect">
            <a:avLst/>
          </a:prstGeom>
        </p:spPr>
      </p:pic>
      <p:sp>
        <p:nvSpPr>
          <p:cNvPr id="17" name="TextBox 14"/>
          <p:cNvSpPr txBox="1"/>
          <p:nvPr/>
        </p:nvSpPr>
        <p:spPr>
          <a:xfrm>
            <a:off x="9716770" y="855345"/>
            <a:ext cx="175450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50000"/>
              </a:lnSpc>
            </a:pPr>
            <a:r>
              <a:rPr lang="pt-BR" sz="2000" b="1" dirty="0"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OOO x OEO</a:t>
            </a:r>
            <a:endParaRPr lang="pt-BR" sz="2000" b="1" dirty="0">
              <a:latin typeface="Arial" panose="020B0604020202020204" pitchFamily="34" charset="0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en-US" altLang="zh-CN" dirty="0"/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3499482" y="2612176"/>
            <a:ext cx="6535286" cy="782431"/>
          </a:xfrm>
        </p:spPr>
        <p:txBody>
          <a:bodyPr/>
          <a:lstStyle/>
          <a:p>
            <a:r>
              <a:rPr lang="pt-BR" dirty="0"/>
              <a:t>Cross-connect Optical</a:t>
            </a:r>
            <a:endParaRPr lang="pt-BR" dirty="0"/>
          </a:p>
        </p:txBody>
      </p:sp>
    </p:spTree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930075" y="524344"/>
            <a:ext cx="8333120" cy="476324"/>
          </a:xfrm>
        </p:spPr>
        <p:txBody>
          <a:bodyPr/>
          <a:lstStyle/>
          <a:p>
            <a:r>
              <a:rPr lang="pt-BR"/>
              <a:t>Cross-connect Optical (OXC)</a:t>
            </a:r>
            <a:endParaRPr lang="pt-BR"/>
          </a:p>
        </p:txBody>
      </p:sp>
      <p:pic>
        <p:nvPicPr>
          <p:cNvPr id="9" name="Picture 5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4424516" y="1489864"/>
            <a:ext cx="7372101" cy="44497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" name="Freeform 44"/>
          <p:cNvSpPr>
            <a:spLocks noEditPoints="1"/>
          </p:cNvSpPr>
          <p:nvPr/>
        </p:nvSpPr>
        <p:spPr bwMode="auto">
          <a:xfrm>
            <a:off x="1374703" y="642881"/>
            <a:ext cx="846857" cy="732902"/>
          </a:xfrm>
          <a:custGeom>
            <a:avLst/>
            <a:gdLst>
              <a:gd name="T0" fmla="*/ 41 w 62"/>
              <a:gd name="T1" fmla="*/ 31 h 54"/>
              <a:gd name="T2" fmla="*/ 34 w 62"/>
              <a:gd name="T3" fmla="*/ 23 h 54"/>
              <a:gd name="T4" fmla="*/ 33 w 62"/>
              <a:gd name="T5" fmla="*/ 17 h 54"/>
              <a:gd name="T6" fmla="*/ 30 w 62"/>
              <a:gd name="T7" fmla="*/ 20 h 54"/>
              <a:gd name="T8" fmla="*/ 23 w 62"/>
              <a:gd name="T9" fmla="*/ 13 h 54"/>
              <a:gd name="T10" fmla="*/ 18 w 62"/>
              <a:gd name="T11" fmla="*/ 17 h 54"/>
              <a:gd name="T12" fmla="*/ 7 w 62"/>
              <a:gd name="T13" fmla="*/ 17 h 54"/>
              <a:gd name="T14" fmla="*/ 7 w 62"/>
              <a:gd name="T15" fmla="*/ 23 h 54"/>
              <a:gd name="T16" fmla="*/ 0 w 62"/>
              <a:gd name="T17" fmla="*/ 31 h 54"/>
              <a:gd name="T18" fmla="*/ 4 w 62"/>
              <a:gd name="T19" fmla="*/ 36 h 54"/>
              <a:gd name="T20" fmla="*/ 4 w 62"/>
              <a:gd name="T21" fmla="*/ 46 h 54"/>
              <a:gd name="T22" fmla="*/ 10 w 62"/>
              <a:gd name="T23" fmla="*/ 47 h 54"/>
              <a:gd name="T24" fmla="*/ 18 w 62"/>
              <a:gd name="T25" fmla="*/ 54 h 54"/>
              <a:gd name="T26" fmla="*/ 23 w 62"/>
              <a:gd name="T27" fmla="*/ 50 h 54"/>
              <a:gd name="T28" fmla="*/ 32 w 62"/>
              <a:gd name="T29" fmla="*/ 48 h 54"/>
              <a:gd name="T30" fmla="*/ 37 w 62"/>
              <a:gd name="T31" fmla="*/ 46 h 54"/>
              <a:gd name="T32" fmla="*/ 37 w 62"/>
              <a:gd name="T33" fmla="*/ 36 h 54"/>
              <a:gd name="T34" fmla="*/ 32 w 62"/>
              <a:gd name="T35" fmla="*/ 38 h 54"/>
              <a:gd name="T36" fmla="*/ 20 w 62"/>
              <a:gd name="T37" fmla="*/ 46 h 54"/>
              <a:gd name="T38" fmla="*/ 20 w 62"/>
              <a:gd name="T39" fmla="*/ 21 h 54"/>
              <a:gd name="T40" fmla="*/ 33 w 62"/>
              <a:gd name="T41" fmla="*/ 33 h 54"/>
              <a:gd name="T42" fmla="*/ 58 w 62"/>
              <a:gd name="T43" fmla="*/ 35 h 54"/>
              <a:gd name="T44" fmla="*/ 62 w 62"/>
              <a:gd name="T45" fmla="*/ 38 h 54"/>
              <a:gd name="T46" fmla="*/ 60 w 62"/>
              <a:gd name="T47" fmla="*/ 41 h 54"/>
              <a:gd name="T48" fmla="*/ 59 w 62"/>
              <a:gd name="T49" fmla="*/ 46 h 54"/>
              <a:gd name="T50" fmla="*/ 56 w 62"/>
              <a:gd name="T51" fmla="*/ 47 h 54"/>
              <a:gd name="T52" fmla="*/ 52 w 62"/>
              <a:gd name="T53" fmla="*/ 50 h 54"/>
              <a:gd name="T54" fmla="*/ 50 w 62"/>
              <a:gd name="T55" fmla="*/ 48 h 54"/>
              <a:gd name="T56" fmla="*/ 45 w 62"/>
              <a:gd name="T57" fmla="*/ 48 h 54"/>
              <a:gd name="T58" fmla="*/ 44 w 62"/>
              <a:gd name="T59" fmla="*/ 45 h 54"/>
              <a:gd name="T60" fmla="*/ 41 w 62"/>
              <a:gd name="T61" fmla="*/ 41 h 54"/>
              <a:gd name="T62" fmla="*/ 43 w 62"/>
              <a:gd name="T63" fmla="*/ 39 h 54"/>
              <a:gd name="T64" fmla="*/ 43 w 62"/>
              <a:gd name="T65" fmla="*/ 33 h 54"/>
              <a:gd name="T66" fmla="*/ 46 w 62"/>
              <a:gd name="T67" fmla="*/ 33 h 54"/>
              <a:gd name="T68" fmla="*/ 50 w 62"/>
              <a:gd name="T69" fmla="*/ 29 h 54"/>
              <a:gd name="T70" fmla="*/ 52 w 62"/>
              <a:gd name="T71" fmla="*/ 31 h 54"/>
              <a:gd name="T72" fmla="*/ 58 w 62"/>
              <a:gd name="T73" fmla="*/ 31 h 54"/>
              <a:gd name="T74" fmla="*/ 58 w 62"/>
              <a:gd name="T75" fmla="*/ 35 h 54"/>
              <a:gd name="T76" fmla="*/ 57 w 62"/>
              <a:gd name="T77" fmla="*/ 40 h 54"/>
              <a:gd name="T78" fmla="*/ 45 w 62"/>
              <a:gd name="T79" fmla="*/ 40 h 54"/>
              <a:gd name="T80" fmla="*/ 51 w 62"/>
              <a:gd name="T81" fmla="*/ 46 h 54"/>
              <a:gd name="T82" fmla="*/ 62 w 62"/>
              <a:gd name="T83" fmla="*/ 12 h 54"/>
              <a:gd name="T84" fmla="*/ 59 w 62"/>
              <a:gd name="T85" fmla="*/ 15 h 54"/>
              <a:gd name="T86" fmla="*/ 59 w 62"/>
              <a:gd name="T87" fmla="*/ 22 h 54"/>
              <a:gd name="T88" fmla="*/ 55 w 62"/>
              <a:gd name="T89" fmla="*/ 23 h 54"/>
              <a:gd name="T90" fmla="*/ 50 w 62"/>
              <a:gd name="T91" fmla="*/ 28 h 54"/>
              <a:gd name="T92" fmla="*/ 46 w 62"/>
              <a:gd name="T93" fmla="*/ 25 h 54"/>
              <a:gd name="T94" fmla="*/ 39 w 62"/>
              <a:gd name="T95" fmla="*/ 25 h 54"/>
              <a:gd name="T96" fmla="*/ 39 w 62"/>
              <a:gd name="T97" fmla="*/ 20 h 54"/>
              <a:gd name="T98" fmla="*/ 34 w 62"/>
              <a:gd name="T99" fmla="*/ 15 h 54"/>
              <a:gd name="T100" fmla="*/ 37 w 62"/>
              <a:gd name="T101" fmla="*/ 12 h 54"/>
              <a:gd name="T102" fmla="*/ 37 w 62"/>
              <a:gd name="T103" fmla="*/ 5 h 54"/>
              <a:gd name="T104" fmla="*/ 41 w 62"/>
              <a:gd name="T105" fmla="*/ 5 h 54"/>
              <a:gd name="T106" fmla="*/ 46 w 62"/>
              <a:gd name="T107" fmla="*/ 0 h 54"/>
              <a:gd name="T108" fmla="*/ 49 w 62"/>
              <a:gd name="T109" fmla="*/ 3 h 54"/>
              <a:gd name="T110" fmla="*/ 56 w 62"/>
              <a:gd name="T111" fmla="*/ 3 h 54"/>
              <a:gd name="T112" fmla="*/ 57 w 62"/>
              <a:gd name="T113" fmla="*/ 7 h 54"/>
              <a:gd name="T114" fmla="*/ 48 w 62"/>
              <a:gd name="T115" fmla="*/ 22 h 54"/>
              <a:gd name="T116" fmla="*/ 40 w 62"/>
              <a:gd name="T117" fmla="*/ 14 h 54"/>
              <a:gd name="T118" fmla="*/ 56 w 62"/>
              <a:gd name="T119" fmla="*/ 1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" h="54">
                <a:moveTo>
                  <a:pt x="41" y="36"/>
                </a:moveTo>
                <a:cubicBezTo>
                  <a:pt x="41" y="31"/>
                  <a:pt x="41" y="31"/>
                  <a:pt x="41" y="31"/>
                </a:cubicBezTo>
                <a:cubicBezTo>
                  <a:pt x="37" y="31"/>
                  <a:pt x="37" y="31"/>
                  <a:pt x="37" y="31"/>
                </a:cubicBezTo>
                <a:cubicBezTo>
                  <a:pt x="37" y="28"/>
                  <a:pt x="36" y="25"/>
                  <a:pt x="34" y="23"/>
                </a:cubicBezTo>
                <a:cubicBezTo>
                  <a:pt x="37" y="20"/>
                  <a:pt x="37" y="20"/>
                  <a:pt x="37" y="20"/>
                </a:cubicBezTo>
                <a:cubicBezTo>
                  <a:pt x="33" y="17"/>
                  <a:pt x="33" y="17"/>
                  <a:pt x="33" y="17"/>
                </a:cubicBezTo>
                <a:cubicBezTo>
                  <a:pt x="32" y="18"/>
                  <a:pt x="32" y="18"/>
                  <a:pt x="32" y="18"/>
                </a:cubicBezTo>
                <a:cubicBezTo>
                  <a:pt x="30" y="20"/>
                  <a:pt x="30" y="20"/>
                  <a:pt x="30" y="20"/>
                </a:cubicBezTo>
                <a:cubicBezTo>
                  <a:pt x="28" y="18"/>
                  <a:pt x="26" y="17"/>
                  <a:pt x="23" y="17"/>
                </a:cubicBezTo>
                <a:cubicBezTo>
                  <a:pt x="23" y="13"/>
                  <a:pt x="23" y="13"/>
                  <a:pt x="23" y="13"/>
                </a:cubicBezTo>
                <a:cubicBezTo>
                  <a:pt x="18" y="13"/>
                  <a:pt x="18" y="13"/>
                  <a:pt x="18" y="13"/>
                </a:cubicBezTo>
                <a:cubicBezTo>
                  <a:pt x="18" y="17"/>
                  <a:pt x="18" y="17"/>
                  <a:pt x="18" y="17"/>
                </a:cubicBezTo>
                <a:cubicBezTo>
                  <a:pt x="15" y="17"/>
                  <a:pt x="12" y="18"/>
                  <a:pt x="10" y="20"/>
                </a:cubicBezTo>
                <a:cubicBezTo>
                  <a:pt x="7" y="17"/>
                  <a:pt x="7" y="17"/>
                  <a:pt x="7" y="17"/>
                </a:cubicBezTo>
                <a:cubicBezTo>
                  <a:pt x="4" y="20"/>
                  <a:pt x="4" y="20"/>
                  <a:pt x="4" y="20"/>
                </a:cubicBezTo>
                <a:cubicBezTo>
                  <a:pt x="7" y="23"/>
                  <a:pt x="7" y="23"/>
                  <a:pt x="7" y="23"/>
                </a:cubicBezTo>
                <a:cubicBezTo>
                  <a:pt x="5" y="26"/>
                  <a:pt x="4" y="28"/>
                  <a:pt x="4" y="31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6"/>
                  <a:pt x="0" y="36"/>
                  <a:pt x="0" y="36"/>
                </a:cubicBezTo>
                <a:cubicBezTo>
                  <a:pt x="4" y="36"/>
                  <a:pt x="4" y="36"/>
                  <a:pt x="4" y="36"/>
                </a:cubicBezTo>
                <a:cubicBezTo>
                  <a:pt x="4" y="39"/>
                  <a:pt x="5" y="41"/>
                  <a:pt x="7" y="44"/>
                </a:cubicBezTo>
                <a:cubicBezTo>
                  <a:pt x="4" y="46"/>
                  <a:pt x="4" y="46"/>
                  <a:pt x="4" y="46"/>
                </a:cubicBezTo>
                <a:cubicBezTo>
                  <a:pt x="7" y="50"/>
                  <a:pt x="7" y="50"/>
                  <a:pt x="7" y="50"/>
                </a:cubicBezTo>
                <a:cubicBezTo>
                  <a:pt x="10" y="47"/>
                  <a:pt x="10" y="47"/>
                  <a:pt x="10" y="47"/>
                </a:cubicBezTo>
                <a:cubicBezTo>
                  <a:pt x="12" y="49"/>
                  <a:pt x="15" y="50"/>
                  <a:pt x="18" y="50"/>
                </a:cubicBezTo>
                <a:cubicBezTo>
                  <a:pt x="18" y="54"/>
                  <a:pt x="18" y="54"/>
                  <a:pt x="18" y="54"/>
                </a:cubicBezTo>
                <a:cubicBezTo>
                  <a:pt x="23" y="54"/>
                  <a:pt x="23" y="54"/>
                  <a:pt x="23" y="54"/>
                </a:cubicBezTo>
                <a:cubicBezTo>
                  <a:pt x="23" y="50"/>
                  <a:pt x="23" y="50"/>
                  <a:pt x="23" y="50"/>
                </a:cubicBezTo>
                <a:cubicBezTo>
                  <a:pt x="26" y="50"/>
                  <a:pt x="28" y="49"/>
                  <a:pt x="31" y="47"/>
                </a:cubicBezTo>
                <a:cubicBezTo>
                  <a:pt x="32" y="48"/>
                  <a:pt x="32" y="48"/>
                  <a:pt x="32" y="48"/>
                </a:cubicBezTo>
                <a:cubicBezTo>
                  <a:pt x="33" y="50"/>
                  <a:pt x="33" y="50"/>
                  <a:pt x="33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4" y="43"/>
                  <a:pt x="34" y="43"/>
                  <a:pt x="34" y="43"/>
                </a:cubicBezTo>
                <a:cubicBezTo>
                  <a:pt x="36" y="41"/>
                  <a:pt x="37" y="39"/>
                  <a:pt x="37" y="36"/>
                </a:cubicBezTo>
                <a:cubicBezTo>
                  <a:pt x="41" y="36"/>
                  <a:pt x="41" y="36"/>
                  <a:pt x="41" y="36"/>
                </a:cubicBezTo>
                <a:close/>
                <a:moveTo>
                  <a:pt x="32" y="38"/>
                </a:moveTo>
                <a:cubicBezTo>
                  <a:pt x="32" y="38"/>
                  <a:pt x="32" y="38"/>
                  <a:pt x="32" y="38"/>
                </a:cubicBezTo>
                <a:cubicBezTo>
                  <a:pt x="30" y="43"/>
                  <a:pt x="26" y="46"/>
                  <a:pt x="20" y="46"/>
                </a:cubicBezTo>
                <a:cubicBezTo>
                  <a:pt x="14" y="46"/>
                  <a:pt x="8" y="40"/>
                  <a:pt x="8" y="33"/>
                </a:cubicBezTo>
                <a:cubicBezTo>
                  <a:pt x="8" y="27"/>
                  <a:pt x="14" y="21"/>
                  <a:pt x="20" y="21"/>
                </a:cubicBezTo>
                <a:cubicBezTo>
                  <a:pt x="26" y="21"/>
                  <a:pt x="30" y="24"/>
                  <a:pt x="32" y="29"/>
                </a:cubicBezTo>
                <a:cubicBezTo>
                  <a:pt x="32" y="30"/>
                  <a:pt x="33" y="32"/>
                  <a:pt x="33" y="33"/>
                </a:cubicBezTo>
                <a:cubicBezTo>
                  <a:pt x="33" y="35"/>
                  <a:pt x="32" y="37"/>
                  <a:pt x="32" y="38"/>
                </a:cubicBezTo>
                <a:close/>
                <a:moveTo>
                  <a:pt x="58" y="35"/>
                </a:moveTo>
                <a:cubicBezTo>
                  <a:pt x="59" y="36"/>
                  <a:pt x="59" y="37"/>
                  <a:pt x="60" y="38"/>
                </a:cubicBezTo>
                <a:cubicBezTo>
                  <a:pt x="62" y="38"/>
                  <a:pt x="62" y="38"/>
                  <a:pt x="62" y="38"/>
                </a:cubicBezTo>
                <a:cubicBezTo>
                  <a:pt x="62" y="41"/>
                  <a:pt x="62" y="41"/>
                  <a:pt x="62" y="41"/>
                </a:cubicBezTo>
                <a:cubicBezTo>
                  <a:pt x="60" y="41"/>
                  <a:pt x="60" y="41"/>
                  <a:pt x="60" y="41"/>
                </a:cubicBezTo>
                <a:cubicBezTo>
                  <a:pt x="59" y="42"/>
                  <a:pt x="59" y="44"/>
                  <a:pt x="58" y="45"/>
                </a:cubicBezTo>
                <a:cubicBezTo>
                  <a:pt x="59" y="46"/>
                  <a:pt x="59" y="46"/>
                  <a:pt x="59" y="46"/>
                </a:cubicBezTo>
                <a:cubicBezTo>
                  <a:pt x="58" y="48"/>
                  <a:pt x="58" y="48"/>
                  <a:pt x="58" y="48"/>
                </a:cubicBezTo>
                <a:cubicBezTo>
                  <a:pt x="56" y="47"/>
                  <a:pt x="56" y="47"/>
                  <a:pt x="56" y="47"/>
                </a:cubicBezTo>
                <a:cubicBezTo>
                  <a:pt x="55" y="47"/>
                  <a:pt x="54" y="48"/>
                  <a:pt x="52" y="48"/>
                </a:cubicBezTo>
                <a:cubicBezTo>
                  <a:pt x="52" y="50"/>
                  <a:pt x="52" y="50"/>
                  <a:pt x="52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0" y="48"/>
                  <a:pt x="50" y="48"/>
                  <a:pt x="50" y="48"/>
                </a:cubicBezTo>
                <a:cubicBezTo>
                  <a:pt x="49" y="48"/>
                  <a:pt x="47" y="47"/>
                  <a:pt x="46" y="47"/>
                </a:cubicBezTo>
                <a:cubicBezTo>
                  <a:pt x="45" y="48"/>
                  <a:pt x="45" y="48"/>
                  <a:pt x="45" y="48"/>
                </a:cubicBezTo>
                <a:cubicBezTo>
                  <a:pt x="43" y="46"/>
                  <a:pt x="43" y="46"/>
                  <a:pt x="43" y="46"/>
                </a:cubicBezTo>
                <a:cubicBezTo>
                  <a:pt x="44" y="45"/>
                  <a:pt x="44" y="45"/>
                  <a:pt x="44" y="45"/>
                </a:cubicBezTo>
                <a:cubicBezTo>
                  <a:pt x="43" y="44"/>
                  <a:pt x="43" y="42"/>
                  <a:pt x="43" y="41"/>
                </a:cubicBezTo>
                <a:cubicBezTo>
                  <a:pt x="41" y="41"/>
                  <a:pt x="41" y="41"/>
                  <a:pt x="41" y="41"/>
                </a:cubicBezTo>
                <a:cubicBezTo>
                  <a:pt x="41" y="39"/>
                  <a:pt x="41" y="39"/>
                  <a:pt x="41" y="39"/>
                </a:cubicBezTo>
                <a:cubicBezTo>
                  <a:pt x="43" y="39"/>
                  <a:pt x="43" y="39"/>
                  <a:pt x="43" y="39"/>
                </a:cubicBezTo>
                <a:cubicBezTo>
                  <a:pt x="43" y="37"/>
                  <a:pt x="43" y="36"/>
                  <a:pt x="44" y="35"/>
                </a:cubicBezTo>
                <a:cubicBezTo>
                  <a:pt x="43" y="33"/>
                  <a:pt x="43" y="33"/>
                  <a:pt x="43" y="33"/>
                </a:cubicBezTo>
                <a:cubicBezTo>
                  <a:pt x="45" y="32"/>
                  <a:pt x="45" y="32"/>
                  <a:pt x="45" y="32"/>
                </a:cubicBezTo>
                <a:cubicBezTo>
                  <a:pt x="46" y="33"/>
                  <a:pt x="46" y="33"/>
                  <a:pt x="46" y="33"/>
                </a:cubicBezTo>
                <a:cubicBezTo>
                  <a:pt x="47" y="32"/>
                  <a:pt x="48" y="32"/>
                  <a:pt x="50" y="31"/>
                </a:cubicBezTo>
                <a:cubicBezTo>
                  <a:pt x="50" y="29"/>
                  <a:pt x="50" y="29"/>
                  <a:pt x="50" y="29"/>
                </a:cubicBezTo>
                <a:cubicBezTo>
                  <a:pt x="52" y="29"/>
                  <a:pt x="52" y="29"/>
                  <a:pt x="52" y="29"/>
                </a:cubicBezTo>
                <a:cubicBezTo>
                  <a:pt x="52" y="31"/>
                  <a:pt x="52" y="31"/>
                  <a:pt x="52" y="31"/>
                </a:cubicBezTo>
                <a:cubicBezTo>
                  <a:pt x="54" y="32"/>
                  <a:pt x="55" y="32"/>
                  <a:pt x="56" y="33"/>
                </a:cubicBezTo>
                <a:cubicBezTo>
                  <a:pt x="58" y="31"/>
                  <a:pt x="58" y="31"/>
                  <a:pt x="58" y="31"/>
                </a:cubicBezTo>
                <a:cubicBezTo>
                  <a:pt x="59" y="33"/>
                  <a:pt x="59" y="33"/>
                  <a:pt x="59" y="33"/>
                </a:cubicBezTo>
                <a:cubicBezTo>
                  <a:pt x="58" y="35"/>
                  <a:pt x="58" y="35"/>
                  <a:pt x="58" y="35"/>
                </a:cubicBezTo>
                <a:close/>
                <a:moveTo>
                  <a:pt x="51" y="46"/>
                </a:moveTo>
                <a:cubicBezTo>
                  <a:pt x="55" y="46"/>
                  <a:pt x="57" y="43"/>
                  <a:pt x="57" y="40"/>
                </a:cubicBezTo>
                <a:cubicBezTo>
                  <a:pt x="57" y="36"/>
                  <a:pt x="55" y="34"/>
                  <a:pt x="51" y="34"/>
                </a:cubicBezTo>
                <a:cubicBezTo>
                  <a:pt x="48" y="34"/>
                  <a:pt x="45" y="36"/>
                  <a:pt x="45" y="40"/>
                </a:cubicBezTo>
                <a:cubicBezTo>
                  <a:pt x="45" y="43"/>
                  <a:pt x="48" y="46"/>
                  <a:pt x="51" y="46"/>
                </a:cubicBezTo>
                <a:cubicBezTo>
                  <a:pt x="51" y="46"/>
                  <a:pt x="51" y="46"/>
                  <a:pt x="51" y="46"/>
                </a:cubicBezTo>
                <a:close/>
                <a:moveTo>
                  <a:pt x="59" y="12"/>
                </a:moveTo>
                <a:cubicBezTo>
                  <a:pt x="62" y="12"/>
                  <a:pt x="62" y="12"/>
                  <a:pt x="62" y="12"/>
                </a:cubicBezTo>
                <a:cubicBezTo>
                  <a:pt x="62" y="15"/>
                  <a:pt x="62" y="15"/>
                  <a:pt x="62" y="15"/>
                </a:cubicBezTo>
                <a:cubicBezTo>
                  <a:pt x="59" y="15"/>
                  <a:pt x="59" y="15"/>
                  <a:pt x="59" y="15"/>
                </a:cubicBezTo>
                <a:cubicBezTo>
                  <a:pt x="59" y="17"/>
                  <a:pt x="58" y="19"/>
                  <a:pt x="57" y="20"/>
                </a:cubicBezTo>
                <a:cubicBezTo>
                  <a:pt x="59" y="22"/>
                  <a:pt x="59" y="22"/>
                  <a:pt x="59" y="22"/>
                </a:cubicBezTo>
                <a:cubicBezTo>
                  <a:pt x="56" y="25"/>
                  <a:pt x="56" y="25"/>
                  <a:pt x="56" y="25"/>
                </a:cubicBezTo>
                <a:cubicBezTo>
                  <a:pt x="55" y="23"/>
                  <a:pt x="55" y="23"/>
                  <a:pt x="55" y="23"/>
                </a:cubicBezTo>
                <a:cubicBezTo>
                  <a:pt x="53" y="24"/>
                  <a:pt x="51" y="25"/>
                  <a:pt x="50" y="25"/>
                </a:cubicBezTo>
                <a:cubicBezTo>
                  <a:pt x="50" y="28"/>
                  <a:pt x="50" y="28"/>
                  <a:pt x="50" y="28"/>
                </a:cubicBezTo>
                <a:cubicBezTo>
                  <a:pt x="46" y="28"/>
                  <a:pt x="46" y="28"/>
                  <a:pt x="46" y="28"/>
                </a:cubicBezTo>
                <a:cubicBezTo>
                  <a:pt x="46" y="25"/>
                  <a:pt x="46" y="25"/>
                  <a:pt x="46" y="25"/>
                </a:cubicBezTo>
                <a:cubicBezTo>
                  <a:pt x="44" y="25"/>
                  <a:pt x="43" y="24"/>
                  <a:pt x="41" y="23"/>
                </a:cubicBezTo>
                <a:cubicBezTo>
                  <a:pt x="39" y="25"/>
                  <a:pt x="39" y="25"/>
                  <a:pt x="39" y="25"/>
                </a:cubicBezTo>
                <a:cubicBezTo>
                  <a:pt x="37" y="22"/>
                  <a:pt x="37" y="22"/>
                  <a:pt x="37" y="22"/>
                </a:cubicBezTo>
                <a:cubicBezTo>
                  <a:pt x="39" y="20"/>
                  <a:pt x="39" y="20"/>
                  <a:pt x="39" y="20"/>
                </a:cubicBezTo>
                <a:cubicBezTo>
                  <a:pt x="38" y="19"/>
                  <a:pt x="37" y="17"/>
                  <a:pt x="37" y="15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2"/>
                  <a:pt x="34" y="12"/>
                  <a:pt x="34" y="12"/>
                </a:cubicBezTo>
                <a:cubicBezTo>
                  <a:pt x="37" y="12"/>
                  <a:pt x="37" y="12"/>
                  <a:pt x="37" y="12"/>
                </a:cubicBezTo>
                <a:cubicBezTo>
                  <a:pt x="37" y="10"/>
                  <a:pt x="38" y="9"/>
                  <a:pt x="39" y="7"/>
                </a:cubicBezTo>
                <a:cubicBezTo>
                  <a:pt x="37" y="5"/>
                  <a:pt x="37" y="5"/>
                  <a:pt x="37" y="5"/>
                </a:cubicBezTo>
                <a:cubicBezTo>
                  <a:pt x="39" y="3"/>
                  <a:pt x="39" y="3"/>
                  <a:pt x="39" y="3"/>
                </a:cubicBezTo>
                <a:cubicBezTo>
                  <a:pt x="41" y="5"/>
                  <a:pt x="41" y="5"/>
                  <a:pt x="41" y="5"/>
                </a:cubicBezTo>
                <a:cubicBezTo>
                  <a:pt x="43" y="4"/>
                  <a:pt x="44" y="3"/>
                  <a:pt x="46" y="3"/>
                </a:cubicBezTo>
                <a:cubicBezTo>
                  <a:pt x="46" y="0"/>
                  <a:pt x="46" y="0"/>
                  <a:pt x="46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49" y="3"/>
                  <a:pt x="49" y="3"/>
                  <a:pt x="49" y="3"/>
                </a:cubicBezTo>
                <a:cubicBezTo>
                  <a:pt x="51" y="3"/>
                  <a:pt x="53" y="4"/>
                  <a:pt x="54" y="5"/>
                </a:cubicBezTo>
                <a:cubicBezTo>
                  <a:pt x="56" y="3"/>
                  <a:pt x="56" y="3"/>
                  <a:pt x="56" y="3"/>
                </a:cubicBezTo>
                <a:cubicBezTo>
                  <a:pt x="59" y="5"/>
                  <a:pt x="59" y="5"/>
                  <a:pt x="59" y="5"/>
                </a:cubicBezTo>
                <a:cubicBezTo>
                  <a:pt x="57" y="7"/>
                  <a:pt x="57" y="7"/>
                  <a:pt x="57" y="7"/>
                </a:cubicBezTo>
                <a:cubicBezTo>
                  <a:pt x="58" y="8"/>
                  <a:pt x="59" y="10"/>
                  <a:pt x="59" y="12"/>
                </a:cubicBezTo>
                <a:close/>
                <a:moveTo>
                  <a:pt x="48" y="22"/>
                </a:moveTo>
                <a:cubicBezTo>
                  <a:pt x="48" y="22"/>
                  <a:pt x="48" y="22"/>
                  <a:pt x="48" y="22"/>
                </a:cubicBezTo>
                <a:cubicBezTo>
                  <a:pt x="43" y="22"/>
                  <a:pt x="40" y="18"/>
                  <a:pt x="40" y="14"/>
                </a:cubicBezTo>
                <a:cubicBezTo>
                  <a:pt x="40" y="9"/>
                  <a:pt x="43" y="6"/>
                  <a:pt x="48" y="6"/>
                </a:cubicBezTo>
                <a:cubicBezTo>
                  <a:pt x="52" y="6"/>
                  <a:pt x="56" y="9"/>
                  <a:pt x="56" y="14"/>
                </a:cubicBezTo>
                <a:cubicBezTo>
                  <a:pt x="56" y="18"/>
                  <a:pt x="52" y="22"/>
                  <a:pt x="48" y="22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81866" tIns="40932" rIns="81866" bIns="40932" numCol="1" anchor="t" anchorCtr="0" compatLnSpc="1"/>
          <a:lstStyle/>
          <a:p>
            <a:endParaRPr lang="zh-CN" altLang="en-US" sz="1800">
              <a:ea typeface="Calibri" panose="020F0502020204030204" pitchFamily="34" charset="0"/>
            </a:endParaRPr>
          </a:p>
        </p:txBody>
      </p:sp>
      <p:grpSp>
        <p:nvGrpSpPr>
          <p:cNvPr id="49" name="组合 53"/>
          <p:cNvGrpSpPr/>
          <p:nvPr/>
        </p:nvGrpSpPr>
        <p:grpSpPr bwMode="auto">
          <a:xfrm>
            <a:off x="2728207" y="375042"/>
            <a:ext cx="802541" cy="1000268"/>
            <a:chOff x="0" y="0"/>
            <a:chExt cx="2984501" cy="3719513"/>
          </a:xfrm>
          <a:noFill/>
        </p:grpSpPr>
        <p:sp>
          <p:nvSpPr>
            <p:cNvPr id="50" name="Freeform 25"/>
            <p:cNvSpPr>
              <a:spLocks noChangeArrowheads="1"/>
            </p:cNvSpPr>
            <p:nvPr/>
          </p:nvSpPr>
          <p:spPr bwMode="auto">
            <a:xfrm>
              <a:off x="2424113" y="1978025"/>
              <a:ext cx="560388" cy="631825"/>
            </a:xfrm>
            <a:custGeom>
              <a:avLst/>
              <a:gdLst>
                <a:gd name="T0" fmla="*/ 0 w 149"/>
                <a:gd name="T1" fmla="*/ 601738 h 168"/>
                <a:gd name="T2" fmla="*/ 60176 w 149"/>
                <a:gd name="T3" fmla="*/ 30087 h 168"/>
                <a:gd name="T4" fmla="*/ 82742 w 149"/>
                <a:gd name="T5" fmla="*/ 22565 h 168"/>
                <a:gd name="T6" fmla="*/ 75220 w 149"/>
                <a:gd name="T7" fmla="*/ 0 h 168"/>
                <a:gd name="T8" fmla="*/ 15044 w 149"/>
                <a:gd name="T9" fmla="*/ 631825 h 168"/>
                <a:gd name="T10" fmla="*/ 22566 w 149"/>
                <a:gd name="T11" fmla="*/ 609260 h 168"/>
                <a:gd name="T12" fmla="*/ 0 w 149"/>
                <a:gd name="T13" fmla="*/ 601738 h 16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9"/>
                <a:gd name="T22" fmla="*/ 0 h 168"/>
                <a:gd name="T23" fmla="*/ 149 w 149"/>
                <a:gd name="T24" fmla="*/ 168 h 16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9" h="168">
                  <a:moveTo>
                    <a:pt x="0" y="160"/>
                  </a:moveTo>
                  <a:cubicBezTo>
                    <a:pt x="51" y="137"/>
                    <a:pt x="90" y="35"/>
                    <a:pt x="16" y="8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49" y="10"/>
                    <a:pt x="86" y="160"/>
                    <a:pt x="4" y="168"/>
                  </a:cubicBezTo>
                  <a:cubicBezTo>
                    <a:pt x="6" y="162"/>
                    <a:pt x="6" y="162"/>
                    <a:pt x="6" y="162"/>
                  </a:cubicBezTo>
                  <a:lnTo>
                    <a:pt x="0" y="16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bevel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 eaLnBrk="1" hangingPunct="1"/>
              <a:endParaRPr lang="zh-CN" altLang="zh-CN">
                <a:solidFill>
                  <a:srgbClr val="000000"/>
                </a:solidFill>
                <a:ea typeface="Calibri" panose="020F0502020204030204" pitchFamily="34" charset="0"/>
                <a:sym typeface="SimSun" panose="02010600030101010101" pitchFamily="2" charset="-122"/>
              </a:endParaRPr>
            </a:p>
          </p:txBody>
        </p:sp>
        <p:grpSp>
          <p:nvGrpSpPr>
            <p:cNvPr id="51" name="组合 52"/>
            <p:cNvGrpSpPr/>
            <p:nvPr/>
          </p:nvGrpSpPr>
          <p:grpSpPr bwMode="auto">
            <a:xfrm>
              <a:off x="0" y="0"/>
              <a:ext cx="2747963" cy="3719513"/>
              <a:chOff x="0" y="0"/>
              <a:chExt cx="2747963" cy="3719513"/>
            </a:xfrm>
            <a:grpFill/>
          </p:grpSpPr>
          <p:sp>
            <p:nvSpPr>
              <p:cNvPr id="52" name="Freeform 20"/>
              <p:cNvSpPr>
                <a:spLocks noChangeArrowheads="1"/>
              </p:cNvSpPr>
              <p:nvPr/>
            </p:nvSpPr>
            <p:spPr bwMode="auto">
              <a:xfrm>
                <a:off x="301625" y="2068513"/>
                <a:ext cx="1504950" cy="312738"/>
              </a:xfrm>
              <a:custGeom>
                <a:avLst/>
                <a:gdLst>
                  <a:gd name="T0" fmla="*/ 331089 w 400"/>
                  <a:gd name="T1" fmla="*/ 30143 h 83"/>
                  <a:gd name="T2" fmla="*/ 255842 w 400"/>
                  <a:gd name="T3" fmla="*/ 105502 h 83"/>
                  <a:gd name="T4" fmla="*/ 1489901 w 400"/>
                  <a:gd name="T5" fmla="*/ 150717 h 83"/>
                  <a:gd name="T6" fmla="*/ 1482376 w 400"/>
                  <a:gd name="T7" fmla="*/ 177093 h 83"/>
                  <a:gd name="T8" fmla="*/ 1504950 w 400"/>
                  <a:gd name="T9" fmla="*/ 195932 h 83"/>
                  <a:gd name="T10" fmla="*/ 0 w 400"/>
                  <a:gd name="T11" fmla="*/ 150717 h 83"/>
                  <a:gd name="T12" fmla="*/ 316040 w 400"/>
                  <a:gd name="T13" fmla="*/ 0 h 83"/>
                  <a:gd name="T14" fmla="*/ 308515 w 400"/>
                  <a:gd name="T15" fmla="*/ 22608 h 83"/>
                  <a:gd name="T16" fmla="*/ 331089 w 400"/>
                  <a:gd name="T17" fmla="*/ 30143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0"/>
                  <a:gd name="T28" fmla="*/ 0 h 83"/>
                  <a:gd name="T29" fmla="*/ 400 w 400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0" h="83">
                    <a:moveTo>
                      <a:pt x="88" y="8"/>
                    </a:moveTo>
                    <a:cubicBezTo>
                      <a:pt x="82" y="15"/>
                      <a:pt x="71" y="18"/>
                      <a:pt x="68" y="28"/>
                    </a:cubicBezTo>
                    <a:cubicBezTo>
                      <a:pt x="144" y="69"/>
                      <a:pt x="298" y="41"/>
                      <a:pt x="396" y="40"/>
                    </a:cubicBezTo>
                    <a:cubicBezTo>
                      <a:pt x="394" y="47"/>
                      <a:pt x="394" y="47"/>
                      <a:pt x="394" y="47"/>
                    </a:cubicBezTo>
                    <a:cubicBezTo>
                      <a:pt x="400" y="52"/>
                      <a:pt x="400" y="52"/>
                      <a:pt x="400" y="52"/>
                    </a:cubicBezTo>
                    <a:cubicBezTo>
                      <a:pt x="287" y="72"/>
                      <a:pt x="96" y="83"/>
                      <a:pt x="0" y="40"/>
                    </a:cubicBezTo>
                    <a:cubicBezTo>
                      <a:pt x="17" y="16"/>
                      <a:pt x="51" y="8"/>
                      <a:pt x="84" y="0"/>
                    </a:cubicBezTo>
                    <a:cubicBezTo>
                      <a:pt x="82" y="6"/>
                      <a:pt x="82" y="6"/>
                      <a:pt x="82" y="6"/>
                    </a:cubicBezTo>
                    <a:lnTo>
                      <a:pt x="88" y="8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3" name="Freeform 21"/>
              <p:cNvSpPr>
                <a:spLocks noChangeArrowheads="1"/>
              </p:cNvSpPr>
              <p:nvPr/>
            </p:nvSpPr>
            <p:spPr bwMode="auto">
              <a:xfrm>
                <a:off x="722313" y="2881313"/>
                <a:ext cx="1235075" cy="349250"/>
              </a:xfrm>
              <a:custGeom>
                <a:avLst/>
                <a:gdLst>
                  <a:gd name="T0" fmla="*/ 1235075 w 328"/>
                  <a:gd name="T1" fmla="*/ 150215 h 93"/>
                  <a:gd name="T2" fmla="*/ 0 w 328"/>
                  <a:gd name="T3" fmla="*/ 105151 h 93"/>
                  <a:gd name="T4" fmla="*/ 105433 w 328"/>
                  <a:gd name="T5" fmla="*/ 0 h 93"/>
                  <a:gd name="T6" fmla="*/ 572352 w 328"/>
                  <a:gd name="T7" fmla="*/ 120172 h 93"/>
                  <a:gd name="T8" fmla="*/ 813342 w 328"/>
                  <a:gd name="T9" fmla="*/ 105151 h 93"/>
                  <a:gd name="T10" fmla="*/ 1235075 w 328"/>
                  <a:gd name="T11" fmla="*/ 150215 h 9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28"/>
                  <a:gd name="T19" fmla="*/ 0 h 93"/>
                  <a:gd name="T20" fmla="*/ 328 w 328"/>
                  <a:gd name="T21" fmla="*/ 93 h 9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28" h="93">
                    <a:moveTo>
                      <a:pt x="328" y="40"/>
                    </a:moveTo>
                    <a:cubicBezTo>
                      <a:pt x="248" y="79"/>
                      <a:pt x="61" y="93"/>
                      <a:pt x="0" y="28"/>
                    </a:cubicBezTo>
                    <a:cubicBezTo>
                      <a:pt x="1" y="10"/>
                      <a:pt x="16" y="7"/>
                      <a:pt x="28" y="0"/>
                    </a:cubicBezTo>
                    <a:cubicBezTo>
                      <a:pt x="53" y="32"/>
                      <a:pt x="103" y="32"/>
                      <a:pt x="152" y="32"/>
                    </a:cubicBezTo>
                    <a:cubicBezTo>
                      <a:pt x="171" y="32"/>
                      <a:pt x="196" y="30"/>
                      <a:pt x="216" y="28"/>
                    </a:cubicBezTo>
                    <a:cubicBezTo>
                      <a:pt x="262" y="23"/>
                      <a:pt x="296" y="10"/>
                      <a:pt x="328" y="4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4" name="Freeform 22"/>
              <p:cNvSpPr>
                <a:spLocks noChangeArrowheads="1"/>
              </p:cNvSpPr>
              <p:nvPr/>
            </p:nvSpPr>
            <p:spPr bwMode="auto">
              <a:xfrm>
                <a:off x="0" y="3197225"/>
                <a:ext cx="2032000" cy="330200"/>
              </a:xfrm>
              <a:custGeom>
                <a:avLst/>
                <a:gdLst>
                  <a:gd name="T0" fmla="*/ 255881 w 540"/>
                  <a:gd name="T1" fmla="*/ 30018 h 88"/>
                  <a:gd name="T2" fmla="*/ 541867 w 540"/>
                  <a:gd name="T3" fmla="*/ 195118 h 88"/>
                  <a:gd name="T4" fmla="*/ 2016948 w 540"/>
                  <a:gd name="T5" fmla="*/ 210127 h 88"/>
                  <a:gd name="T6" fmla="*/ 2009422 w 540"/>
                  <a:gd name="T7" fmla="*/ 236393 h 88"/>
                  <a:gd name="T8" fmla="*/ 2032000 w 540"/>
                  <a:gd name="T9" fmla="*/ 255155 h 88"/>
                  <a:gd name="T10" fmla="*/ 1008474 w 540"/>
                  <a:gd name="T11" fmla="*/ 315191 h 88"/>
                  <a:gd name="T12" fmla="*/ 0 w 540"/>
                  <a:gd name="T13" fmla="*/ 165100 h 88"/>
                  <a:gd name="T14" fmla="*/ 240830 w 540"/>
                  <a:gd name="T15" fmla="*/ 0 h 88"/>
                  <a:gd name="T16" fmla="*/ 233304 w 540"/>
                  <a:gd name="T17" fmla="*/ 22514 h 88"/>
                  <a:gd name="T18" fmla="*/ 255881 w 540"/>
                  <a:gd name="T19" fmla="*/ 30018 h 8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0"/>
                  <a:gd name="T31" fmla="*/ 0 h 88"/>
                  <a:gd name="T32" fmla="*/ 540 w 540"/>
                  <a:gd name="T33" fmla="*/ 88 h 8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0" h="88">
                    <a:moveTo>
                      <a:pt x="68" y="8"/>
                    </a:moveTo>
                    <a:cubicBezTo>
                      <a:pt x="37" y="39"/>
                      <a:pt x="107" y="46"/>
                      <a:pt x="144" y="52"/>
                    </a:cubicBezTo>
                    <a:cubicBezTo>
                      <a:pt x="252" y="69"/>
                      <a:pt x="422" y="66"/>
                      <a:pt x="536" y="56"/>
                    </a:cubicBezTo>
                    <a:cubicBezTo>
                      <a:pt x="534" y="63"/>
                      <a:pt x="534" y="63"/>
                      <a:pt x="534" y="63"/>
                    </a:cubicBezTo>
                    <a:cubicBezTo>
                      <a:pt x="540" y="68"/>
                      <a:pt x="540" y="68"/>
                      <a:pt x="540" y="68"/>
                    </a:cubicBezTo>
                    <a:cubicBezTo>
                      <a:pt x="460" y="86"/>
                      <a:pt x="363" y="88"/>
                      <a:pt x="268" y="84"/>
                    </a:cubicBezTo>
                    <a:cubicBezTo>
                      <a:pt x="171" y="79"/>
                      <a:pt x="68" y="80"/>
                      <a:pt x="0" y="44"/>
                    </a:cubicBezTo>
                    <a:cubicBezTo>
                      <a:pt x="8" y="16"/>
                      <a:pt x="37" y="8"/>
                      <a:pt x="64" y="0"/>
                    </a:cubicBezTo>
                    <a:cubicBezTo>
                      <a:pt x="62" y="6"/>
                      <a:pt x="62" y="6"/>
                      <a:pt x="62" y="6"/>
                    </a:cubicBezTo>
                    <a:lnTo>
                      <a:pt x="68" y="8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5" name="Freeform 23"/>
              <p:cNvSpPr>
                <a:spLocks noChangeArrowheads="1"/>
              </p:cNvSpPr>
              <p:nvPr/>
            </p:nvSpPr>
            <p:spPr bwMode="auto">
              <a:xfrm>
                <a:off x="782638" y="52388"/>
                <a:ext cx="1133475" cy="1744663"/>
              </a:xfrm>
              <a:custGeom>
                <a:avLst/>
                <a:gdLst>
                  <a:gd name="T0" fmla="*/ 1054395 w 301"/>
                  <a:gd name="T1" fmla="*/ 0 h 464"/>
                  <a:gd name="T2" fmla="*/ 918830 w 301"/>
                  <a:gd name="T3" fmla="*/ 571528 h 464"/>
                  <a:gd name="T4" fmla="*/ 421758 w 301"/>
                  <a:gd name="T5" fmla="*/ 1022734 h 464"/>
                  <a:gd name="T6" fmla="*/ 301256 w 301"/>
                  <a:gd name="T7" fmla="*/ 1263377 h 464"/>
                  <a:gd name="T8" fmla="*/ 451884 w 301"/>
                  <a:gd name="T9" fmla="*/ 1714583 h 464"/>
                  <a:gd name="T10" fmla="*/ 429289 w 301"/>
                  <a:gd name="T11" fmla="*/ 1722103 h 464"/>
                  <a:gd name="T12" fmla="*/ 421758 w 301"/>
                  <a:gd name="T13" fmla="*/ 1744663 h 464"/>
                  <a:gd name="T14" fmla="*/ 256067 w 301"/>
                  <a:gd name="T15" fmla="*/ 962573 h 464"/>
                  <a:gd name="T16" fmla="*/ 1024270 w 301"/>
                  <a:gd name="T17" fmla="*/ 15040 h 464"/>
                  <a:gd name="T18" fmla="*/ 1046864 w 301"/>
                  <a:gd name="T19" fmla="*/ 22560 h 464"/>
                  <a:gd name="T20" fmla="*/ 1054395 w 301"/>
                  <a:gd name="T21" fmla="*/ 0 h 46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1"/>
                  <a:gd name="T34" fmla="*/ 0 h 464"/>
                  <a:gd name="T35" fmla="*/ 301 w 301"/>
                  <a:gd name="T36" fmla="*/ 464 h 46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1" h="464">
                    <a:moveTo>
                      <a:pt x="280" y="0"/>
                    </a:moveTo>
                    <a:cubicBezTo>
                      <a:pt x="301" y="54"/>
                      <a:pt x="274" y="114"/>
                      <a:pt x="244" y="152"/>
                    </a:cubicBezTo>
                    <a:cubicBezTo>
                      <a:pt x="207" y="199"/>
                      <a:pt x="146" y="229"/>
                      <a:pt x="112" y="272"/>
                    </a:cubicBezTo>
                    <a:cubicBezTo>
                      <a:pt x="99" y="288"/>
                      <a:pt x="83" y="316"/>
                      <a:pt x="80" y="336"/>
                    </a:cubicBezTo>
                    <a:cubicBezTo>
                      <a:pt x="72" y="392"/>
                      <a:pt x="103" y="415"/>
                      <a:pt x="120" y="456"/>
                    </a:cubicBezTo>
                    <a:cubicBezTo>
                      <a:pt x="114" y="458"/>
                      <a:pt x="114" y="458"/>
                      <a:pt x="114" y="458"/>
                    </a:cubicBezTo>
                    <a:cubicBezTo>
                      <a:pt x="112" y="464"/>
                      <a:pt x="112" y="464"/>
                      <a:pt x="112" y="464"/>
                    </a:cubicBezTo>
                    <a:cubicBezTo>
                      <a:pt x="54" y="413"/>
                      <a:pt x="0" y="333"/>
                      <a:pt x="68" y="256"/>
                    </a:cubicBezTo>
                    <a:cubicBezTo>
                      <a:pt x="132" y="184"/>
                      <a:pt x="274" y="135"/>
                      <a:pt x="272" y="4"/>
                    </a:cubicBezTo>
                    <a:cubicBezTo>
                      <a:pt x="278" y="6"/>
                      <a:pt x="278" y="6"/>
                      <a:pt x="278" y="6"/>
                    </a:cubicBezTo>
                    <a:lnTo>
                      <a:pt x="28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6" name="Freeform 24"/>
              <p:cNvSpPr>
                <a:spLocks noChangeArrowheads="1"/>
              </p:cNvSpPr>
              <p:nvPr/>
            </p:nvSpPr>
            <p:spPr bwMode="auto">
              <a:xfrm>
                <a:off x="1317625" y="804863"/>
                <a:ext cx="669925" cy="1203325"/>
              </a:xfrm>
              <a:custGeom>
                <a:avLst/>
                <a:gdLst>
                  <a:gd name="T0" fmla="*/ 669925 w 178"/>
                  <a:gd name="T1" fmla="*/ 30083 h 320"/>
                  <a:gd name="T2" fmla="*/ 293563 w 178"/>
                  <a:gd name="T3" fmla="*/ 421164 h 320"/>
                  <a:gd name="T4" fmla="*/ 504326 w 178"/>
                  <a:gd name="T5" fmla="*/ 977702 h 320"/>
                  <a:gd name="T6" fmla="*/ 353781 w 178"/>
                  <a:gd name="T7" fmla="*/ 1203325 h 320"/>
                  <a:gd name="T8" fmla="*/ 346253 w 178"/>
                  <a:gd name="T9" fmla="*/ 1180763 h 320"/>
                  <a:gd name="T10" fmla="*/ 323672 w 178"/>
                  <a:gd name="T11" fmla="*/ 1173242 h 320"/>
                  <a:gd name="T12" fmla="*/ 112909 w 178"/>
                  <a:gd name="T13" fmla="*/ 691912 h 320"/>
                  <a:gd name="T14" fmla="*/ 654871 w 178"/>
                  <a:gd name="T15" fmla="*/ 0 h 320"/>
                  <a:gd name="T16" fmla="*/ 647343 w 178"/>
                  <a:gd name="T17" fmla="*/ 22562 h 320"/>
                  <a:gd name="T18" fmla="*/ 669925 w 178"/>
                  <a:gd name="T19" fmla="*/ 30083 h 32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78"/>
                  <a:gd name="T31" fmla="*/ 0 h 320"/>
                  <a:gd name="T32" fmla="*/ 178 w 178"/>
                  <a:gd name="T33" fmla="*/ 320 h 32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78" h="320">
                    <a:moveTo>
                      <a:pt x="178" y="8"/>
                    </a:moveTo>
                    <a:cubicBezTo>
                      <a:pt x="140" y="47"/>
                      <a:pt x="86" y="60"/>
                      <a:pt x="78" y="112"/>
                    </a:cubicBezTo>
                    <a:cubicBezTo>
                      <a:pt x="68" y="174"/>
                      <a:pt x="139" y="206"/>
                      <a:pt x="134" y="260"/>
                    </a:cubicBezTo>
                    <a:cubicBezTo>
                      <a:pt x="132" y="285"/>
                      <a:pt x="113" y="306"/>
                      <a:pt x="94" y="320"/>
                    </a:cubicBezTo>
                    <a:cubicBezTo>
                      <a:pt x="92" y="314"/>
                      <a:pt x="92" y="314"/>
                      <a:pt x="92" y="314"/>
                    </a:cubicBezTo>
                    <a:cubicBezTo>
                      <a:pt x="86" y="312"/>
                      <a:pt x="86" y="312"/>
                      <a:pt x="86" y="312"/>
                    </a:cubicBezTo>
                    <a:cubicBezTo>
                      <a:pt x="108" y="264"/>
                      <a:pt x="42" y="227"/>
                      <a:pt x="30" y="184"/>
                    </a:cubicBezTo>
                    <a:cubicBezTo>
                      <a:pt x="0" y="82"/>
                      <a:pt x="94" y="33"/>
                      <a:pt x="174" y="0"/>
                    </a:cubicBezTo>
                    <a:cubicBezTo>
                      <a:pt x="172" y="6"/>
                      <a:pt x="172" y="6"/>
                      <a:pt x="172" y="6"/>
                    </a:cubicBezTo>
                    <a:lnTo>
                      <a:pt x="178" y="8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7" name="Freeform 26"/>
              <p:cNvSpPr>
                <a:spLocks noChangeArrowheads="1"/>
              </p:cNvSpPr>
              <p:nvPr/>
            </p:nvSpPr>
            <p:spPr bwMode="auto">
              <a:xfrm>
                <a:off x="433388" y="2478088"/>
                <a:ext cx="1584325" cy="279400"/>
              </a:xfrm>
              <a:custGeom>
                <a:avLst/>
                <a:gdLst>
                  <a:gd name="T0" fmla="*/ 304823 w 421"/>
                  <a:gd name="T1" fmla="*/ 26430 h 74"/>
                  <a:gd name="T2" fmla="*/ 605882 w 421"/>
                  <a:gd name="T3" fmla="*/ 132149 h 74"/>
                  <a:gd name="T4" fmla="*/ 1012312 w 421"/>
                  <a:gd name="T5" fmla="*/ 132149 h 74"/>
                  <a:gd name="T6" fmla="*/ 1584325 w 421"/>
                  <a:gd name="T7" fmla="*/ 162354 h 74"/>
                  <a:gd name="T8" fmla="*/ 620935 w 421"/>
                  <a:gd name="T9" fmla="*/ 252970 h 74"/>
                  <a:gd name="T10" fmla="*/ 274717 w 421"/>
                  <a:gd name="T11" fmla="*/ 11327 h 74"/>
                  <a:gd name="T12" fmla="*/ 282243 w 421"/>
                  <a:gd name="T13" fmla="*/ 33981 h 74"/>
                  <a:gd name="T14" fmla="*/ 304823 w 421"/>
                  <a:gd name="T15" fmla="*/ 26430 h 7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21"/>
                  <a:gd name="T25" fmla="*/ 0 h 74"/>
                  <a:gd name="T26" fmla="*/ 421 w 421"/>
                  <a:gd name="T27" fmla="*/ 74 h 7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21" h="74">
                    <a:moveTo>
                      <a:pt x="81" y="7"/>
                    </a:moveTo>
                    <a:cubicBezTo>
                      <a:pt x="92" y="33"/>
                      <a:pt x="131" y="33"/>
                      <a:pt x="161" y="35"/>
                    </a:cubicBezTo>
                    <a:cubicBezTo>
                      <a:pt x="193" y="37"/>
                      <a:pt x="233" y="37"/>
                      <a:pt x="269" y="35"/>
                    </a:cubicBezTo>
                    <a:cubicBezTo>
                      <a:pt x="332" y="31"/>
                      <a:pt x="395" y="0"/>
                      <a:pt x="421" y="43"/>
                    </a:cubicBezTo>
                    <a:cubicBezTo>
                      <a:pt x="370" y="54"/>
                      <a:pt x="258" y="74"/>
                      <a:pt x="165" y="67"/>
                    </a:cubicBezTo>
                    <a:cubicBezTo>
                      <a:pt x="120" y="64"/>
                      <a:pt x="0" y="41"/>
                      <a:pt x="73" y="3"/>
                    </a:cubicBezTo>
                    <a:cubicBezTo>
                      <a:pt x="75" y="9"/>
                      <a:pt x="75" y="9"/>
                      <a:pt x="75" y="9"/>
                    </a:cubicBezTo>
                    <a:lnTo>
                      <a:pt x="81" y="7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bevel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8" name="Freeform 27"/>
              <p:cNvSpPr>
                <a:spLocks noChangeArrowheads="1"/>
              </p:cNvSpPr>
              <p:nvPr/>
            </p:nvSpPr>
            <p:spPr bwMode="auto">
              <a:xfrm>
                <a:off x="1784350" y="2189163"/>
                <a:ext cx="277813" cy="55563"/>
              </a:xfrm>
              <a:custGeom>
                <a:avLst/>
                <a:gdLst>
                  <a:gd name="T0" fmla="*/ 0 w 74"/>
                  <a:gd name="T1" fmla="*/ 55563 h 15"/>
                  <a:gd name="T2" fmla="*/ 277813 w 74"/>
                  <a:gd name="T3" fmla="*/ 0 h 15"/>
                  <a:gd name="T4" fmla="*/ 0 60000 65536"/>
                  <a:gd name="T5" fmla="*/ 0 60000 65536"/>
                  <a:gd name="T6" fmla="*/ 0 w 74"/>
                  <a:gd name="T7" fmla="*/ 0 h 15"/>
                  <a:gd name="T8" fmla="*/ 74 w 74"/>
                  <a:gd name="T9" fmla="*/ 15 h 1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4" h="15">
                    <a:moveTo>
                      <a:pt x="0" y="15"/>
                    </a:moveTo>
                    <a:cubicBezTo>
                      <a:pt x="24" y="9"/>
                      <a:pt x="51" y="11"/>
                      <a:pt x="74" y="0"/>
                    </a:cubicBezTo>
                  </a:path>
                </a:pathLst>
              </a:custGeom>
              <a:grpFill/>
              <a:ln w="4921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59" name="Freeform 28"/>
              <p:cNvSpPr>
                <a:spLocks noChangeArrowheads="1"/>
              </p:cNvSpPr>
              <p:nvPr/>
            </p:nvSpPr>
            <p:spPr bwMode="auto">
              <a:xfrm>
                <a:off x="609600" y="2030413"/>
                <a:ext cx="165100" cy="60325"/>
              </a:xfrm>
              <a:custGeom>
                <a:avLst/>
                <a:gdLst>
                  <a:gd name="T0" fmla="*/ 165100 w 44"/>
                  <a:gd name="T1" fmla="*/ 0 h 16"/>
                  <a:gd name="T2" fmla="*/ 0 w 44"/>
                  <a:gd name="T3" fmla="*/ 60325 h 16"/>
                  <a:gd name="T4" fmla="*/ 0 60000 65536"/>
                  <a:gd name="T5" fmla="*/ 0 60000 65536"/>
                  <a:gd name="T6" fmla="*/ 0 w 44"/>
                  <a:gd name="T7" fmla="*/ 0 h 16"/>
                  <a:gd name="T8" fmla="*/ 44 w 44"/>
                  <a:gd name="T9" fmla="*/ 16 h 1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4" h="16">
                    <a:moveTo>
                      <a:pt x="44" y="0"/>
                    </a:moveTo>
                    <a:cubicBezTo>
                      <a:pt x="31" y="7"/>
                      <a:pt x="14" y="7"/>
                      <a:pt x="0" y="16"/>
                    </a:cubicBezTo>
                  </a:path>
                </a:pathLst>
              </a:custGeom>
              <a:grpFill/>
              <a:ln w="3016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0" name="Freeform 29"/>
              <p:cNvSpPr>
                <a:spLocks noChangeArrowheads="1"/>
              </p:cNvSpPr>
              <p:nvPr/>
            </p:nvSpPr>
            <p:spPr bwMode="auto">
              <a:xfrm>
                <a:off x="2009775" y="3241675"/>
                <a:ext cx="595313" cy="192088"/>
              </a:xfrm>
              <a:custGeom>
                <a:avLst/>
                <a:gdLst>
                  <a:gd name="T0" fmla="*/ 595313 w 158"/>
                  <a:gd name="T1" fmla="*/ 0 h 51"/>
                  <a:gd name="T2" fmla="*/ 0 w 158"/>
                  <a:gd name="T3" fmla="*/ 192088 h 51"/>
                  <a:gd name="T4" fmla="*/ 0 60000 65536"/>
                  <a:gd name="T5" fmla="*/ 0 60000 65536"/>
                  <a:gd name="T6" fmla="*/ 0 w 158"/>
                  <a:gd name="T7" fmla="*/ 0 h 51"/>
                  <a:gd name="T8" fmla="*/ 158 w 158"/>
                  <a:gd name="T9" fmla="*/ 51 h 5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58" h="51">
                    <a:moveTo>
                      <a:pt x="158" y="0"/>
                    </a:moveTo>
                    <a:cubicBezTo>
                      <a:pt x="117" y="41"/>
                      <a:pt x="54" y="39"/>
                      <a:pt x="0" y="51"/>
                    </a:cubicBezTo>
                  </a:path>
                </a:pathLst>
              </a:custGeom>
              <a:grpFill/>
              <a:ln w="41275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1" name="Freeform 30"/>
              <p:cNvSpPr>
                <a:spLocks noChangeArrowheads="1"/>
              </p:cNvSpPr>
              <p:nvPr/>
            </p:nvSpPr>
            <p:spPr bwMode="auto">
              <a:xfrm>
                <a:off x="233363" y="3144838"/>
                <a:ext cx="255588" cy="74613"/>
              </a:xfrm>
              <a:custGeom>
                <a:avLst/>
                <a:gdLst>
                  <a:gd name="T0" fmla="*/ 0 w 68"/>
                  <a:gd name="T1" fmla="*/ 74613 h 20"/>
                  <a:gd name="T2" fmla="*/ 255588 w 68"/>
                  <a:gd name="T3" fmla="*/ 0 h 20"/>
                  <a:gd name="T4" fmla="*/ 0 60000 65536"/>
                  <a:gd name="T5" fmla="*/ 0 60000 65536"/>
                  <a:gd name="T6" fmla="*/ 0 w 68"/>
                  <a:gd name="T7" fmla="*/ 0 h 20"/>
                  <a:gd name="T8" fmla="*/ 68 w 68"/>
                  <a:gd name="T9" fmla="*/ 20 h 2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8" h="20">
                    <a:moveTo>
                      <a:pt x="0" y="20"/>
                    </a:moveTo>
                    <a:cubicBezTo>
                      <a:pt x="21" y="9"/>
                      <a:pt x="44" y="2"/>
                      <a:pt x="68" y="0"/>
                    </a:cubicBezTo>
                  </a:path>
                </a:pathLst>
              </a:custGeom>
              <a:grpFill/>
              <a:ln w="26988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2" name="Freeform 31"/>
              <p:cNvSpPr>
                <a:spLocks noChangeArrowheads="1"/>
              </p:cNvSpPr>
              <p:nvPr/>
            </p:nvSpPr>
            <p:spPr bwMode="auto">
              <a:xfrm>
                <a:off x="1212850" y="1774825"/>
                <a:ext cx="119063" cy="134938"/>
              </a:xfrm>
              <a:custGeom>
                <a:avLst/>
                <a:gdLst>
                  <a:gd name="T0" fmla="*/ 119063 w 32"/>
                  <a:gd name="T1" fmla="*/ 134938 h 36"/>
                  <a:gd name="T2" fmla="*/ 0 w 32"/>
                  <a:gd name="T3" fmla="*/ 0 h 36"/>
                  <a:gd name="T4" fmla="*/ 0 60000 65536"/>
                  <a:gd name="T5" fmla="*/ 0 60000 65536"/>
                  <a:gd name="T6" fmla="*/ 0 w 32"/>
                  <a:gd name="T7" fmla="*/ 0 h 36"/>
                  <a:gd name="T8" fmla="*/ 32 w 32"/>
                  <a:gd name="T9" fmla="*/ 36 h 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2" h="36">
                    <a:moveTo>
                      <a:pt x="32" y="36"/>
                    </a:moveTo>
                    <a:cubicBezTo>
                      <a:pt x="23" y="22"/>
                      <a:pt x="11" y="12"/>
                      <a:pt x="0" y="0"/>
                    </a:cubicBezTo>
                  </a:path>
                </a:pathLst>
              </a:custGeom>
              <a:grpFill/>
              <a:ln w="34925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3" name="Freeform 32"/>
              <p:cNvSpPr>
                <a:spLocks noChangeArrowheads="1"/>
              </p:cNvSpPr>
              <p:nvPr/>
            </p:nvSpPr>
            <p:spPr bwMode="auto">
              <a:xfrm>
                <a:off x="1814513" y="0"/>
                <a:ext cx="14288" cy="74613"/>
              </a:xfrm>
              <a:custGeom>
                <a:avLst/>
                <a:gdLst>
                  <a:gd name="T0" fmla="*/ 14288 w 4"/>
                  <a:gd name="T1" fmla="*/ 74613 h 20"/>
                  <a:gd name="T2" fmla="*/ 0 w 4"/>
                  <a:gd name="T3" fmla="*/ 0 h 20"/>
                  <a:gd name="T4" fmla="*/ 0 60000 65536"/>
                  <a:gd name="T5" fmla="*/ 0 60000 65536"/>
                  <a:gd name="T6" fmla="*/ 0 w 4"/>
                  <a:gd name="T7" fmla="*/ 0 h 20"/>
                  <a:gd name="T8" fmla="*/ 4 w 4"/>
                  <a:gd name="T9" fmla="*/ 20 h 2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" h="20">
                    <a:moveTo>
                      <a:pt x="4" y="20"/>
                    </a:moveTo>
                    <a:cubicBezTo>
                      <a:pt x="2" y="14"/>
                      <a:pt x="2" y="7"/>
                      <a:pt x="0" y="0"/>
                    </a:cubicBezTo>
                  </a:path>
                </a:pathLst>
              </a:custGeom>
              <a:grpFill/>
              <a:ln w="3016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4" name="Freeform 33"/>
              <p:cNvSpPr>
                <a:spLocks noChangeArrowheads="1"/>
              </p:cNvSpPr>
              <p:nvPr/>
            </p:nvSpPr>
            <p:spPr bwMode="auto">
              <a:xfrm>
                <a:off x="1619250" y="1985963"/>
                <a:ext cx="44450" cy="60325"/>
              </a:xfrm>
              <a:custGeom>
                <a:avLst/>
                <a:gdLst>
                  <a:gd name="T0" fmla="*/ 0 w 12"/>
                  <a:gd name="T1" fmla="*/ 60325 h 16"/>
                  <a:gd name="T2" fmla="*/ 44450 w 12"/>
                  <a:gd name="T3" fmla="*/ 0 h 16"/>
                  <a:gd name="T4" fmla="*/ 0 60000 65536"/>
                  <a:gd name="T5" fmla="*/ 0 60000 65536"/>
                  <a:gd name="T6" fmla="*/ 0 w 12"/>
                  <a:gd name="T7" fmla="*/ 0 h 16"/>
                  <a:gd name="T8" fmla="*/ 12 w 12"/>
                  <a:gd name="T9" fmla="*/ 16 h 1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" h="16">
                    <a:moveTo>
                      <a:pt x="0" y="16"/>
                    </a:moveTo>
                    <a:cubicBezTo>
                      <a:pt x="5" y="11"/>
                      <a:pt x="8" y="5"/>
                      <a:pt x="12" y="0"/>
                    </a:cubicBezTo>
                  </a:path>
                </a:pathLst>
              </a:custGeom>
              <a:grpFill/>
              <a:ln w="3016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5" name="Freeform 34"/>
              <p:cNvSpPr>
                <a:spLocks noChangeArrowheads="1"/>
              </p:cNvSpPr>
              <p:nvPr/>
            </p:nvSpPr>
            <p:spPr bwMode="auto">
              <a:xfrm>
                <a:off x="1965325" y="752475"/>
                <a:ext cx="150813" cy="74613"/>
              </a:xfrm>
              <a:custGeom>
                <a:avLst/>
                <a:gdLst>
                  <a:gd name="T0" fmla="*/ 0 w 40"/>
                  <a:gd name="T1" fmla="*/ 74613 h 20"/>
                  <a:gd name="T2" fmla="*/ 150813 w 40"/>
                  <a:gd name="T3" fmla="*/ 0 h 20"/>
                  <a:gd name="T4" fmla="*/ 0 60000 65536"/>
                  <a:gd name="T5" fmla="*/ 0 60000 65536"/>
                  <a:gd name="T6" fmla="*/ 0 w 40"/>
                  <a:gd name="T7" fmla="*/ 0 h 20"/>
                  <a:gd name="T8" fmla="*/ 40 w 40"/>
                  <a:gd name="T9" fmla="*/ 20 h 2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0" h="20">
                    <a:moveTo>
                      <a:pt x="0" y="20"/>
                    </a:moveTo>
                    <a:cubicBezTo>
                      <a:pt x="12" y="12"/>
                      <a:pt x="26" y="5"/>
                      <a:pt x="40" y="0"/>
                    </a:cubicBezTo>
                  </a:path>
                </a:pathLst>
              </a:custGeom>
              <a:grpFill/>
              <a:ln w="26988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6" name="Freeform 35"/>
              <p:cNvSpPr>
                <a:spLocks noChangeArrowheads="1"/>
              </p:cNvSpPr>
              <p:nvPr/>
            </p:nvSpPr>
            <p:spPr bwMode="auto">
              <a:xfrm>
                <a:off x="2401888" y="1989138"/>
                <a:ext cx="104775" cy="11113"/>
              </a:xfrm>
              <a:custGeom>
                <a:avLst/>
                <a:gdLst>
                  <a:gd name="T0" fmla="*/ 0 w 28"/>
                  <a:gd name="T1" fmla="*/ 11113 h 3"/>
                  <a:gd name="T2" fmla="*/ 104775 w 28"/>
                  <a:gd name="T3" fmla="*/ 11113 h 3"/>
                  <a:gd name="T4" fmla="*/ 0 60000 65536"/>
                  <a:gd name="T5" fmla="*/ 0 60000 65536"/>
                  <a:gd name="T6" fmla="*/ 0 w 28"/>
                  <a:gd name="T7" fmla="*/ 0 h 3"/>
                  <a:gd name="T8" fmla="*/ 28 w 28"/>
                  <a:gd name="T9" fmla="*/ 3 h 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8" h="3">
                    <a:moveTo>
                      <a:pt x="0" y="3"/>
                    </a:moveTo>
                    <a:cubicBezTo>
                      <a:pt x="9" y="0"/>
                      <a:pt x="19" y="0"/>
                      <a:pt x="28" y="3"/>
                    </a:cubicBezTo>
                  </a:path>
                </a:pathLst>
              </a:custGeom>
              <a:grpFill/>
              <a:ln w="3016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7" name="Freeform 36"/>
              <p:cNvSpPr>
                <a:spLocks noChangeArrowheads="1"/>
              </p:cNvSpPr>
              <p:nvPr/>
            </p:nvSpPr>
            <p:spPr bwMode="auto">
              <a:xfrm>
                <a:off x="2295525" y="2587625"/>
                <a:ext cx="150813" cy="74613"/>
              </a:xfrm>
              <a:custGeom>
                <a:avLst/>
                <a:gdLst>
                  <a:gd name="T0" fmla="*/ 0 w 40"/>
                  <a:gd name="T1" fmla="*/ 74613 h 20"/>
                  <a:gd name="T2" fmla="*/ 150813 w 40"/>
                  <a:gd name="T3" fmla="*/ 0 h 20"/>
                  <a:gd name="T4" fmla="*/ 0 60000 65536"/>
                  <a:gd name="T5" fmla="*/ 0 60000 65536"/>
                  <a:gd name="T6" fmla="*/ 0 w 40"/>
                  <a:gd name="T7" fmla="*/ 0 h 20"/>
                  <a:gd name="T8" fmla="*/ 40 w 40"/>
                  <a:gd name="T9" fmla="*/ 20 h 2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0" h="20">
                    <a:moveTo>
                      <a:pt x="0" y="20"/>
                    </a:moveTo>
                    <a:cubicBezTo>
                      <a:pt x="14" y="16"/>
                      <a:pt x="27" y="7"/>
                      <a:pt x="40" y="0"/>
                    </a:cubicBezTo>
                  </a:path>
                </a:pathLst>
              </a:custGeom>
              <a:grpFill/>
              <a:ln w="26988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8" name="Freeform 37"/>
              <p:cNvSpPr>
                <a:spLocks noChangeArrowheads="1"/>
              </p:cNvSpPr>
              <p:nvPr/>
            </p:nvSpPr>
            <p:spPr bwMode="auto">
              <a:xfrm>
                <a:off x="715963" y="2482850"/>
                <a:ext cx="14288" cy="30163"/>
              </a:xfrm>
              <a:custGeom>
                <a:avLst/>
                <a:gdLst>
                  <a:gd name="T0" fmla="*/ 0 w 4"/>
                  <a:gd name="T1" fmla="*/ 30163 h 8"/>
                  <a:gd name="T2" fmla="*/ 14288 w 4"/>
                  <a:gd name="T3" fmla="*/ 0 h 8"/>
                  <a:gd name="T4" fmla="*/ 0 60000 65536"/>
                  <a:gd name="T5" fmla="*/ 0 60000 65536"/>
                  <a:gd name="T6" fmla="*/ 0 w 4"/>
                  <a:gd name="T7" fmla="*/ 0 h 8"/>
                  <a:gd name="T8" fmla="*/ 4 w 4"/>
                  <a:gd name="T9" fmla="*/ 8 h 8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" h="8">
                    <a:moveTo>
                      <a:pt x="0" y="8"/>
                    </a:moveTo>
                    <a:cubicBezTo>
                      <a:pt x="1" y="5"/>
                      <a:pt x="2" y="2"/>
                      <a:pt x="4" y="0"/>
                    </a:cubicBezTo>
                  </a:path>
                </a:pathLst>
              </a:custGeom>
              <a:grpFill/>
              <a:ln w="30163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  <p:sp>
            <p:nvSpPr>
              <p:cNvPr id="69" name="Freeform 38"/>
              <p:cNvSpPr>
                <a:spLocks noChangeArrowheads="1"/>
              </p:cNvSpPr>
              <p:nvPr/>
            </p:nvSpPr>
            <p:spPr bwMode="auto">
              <a:xfrm>
                <a:off x="685800" y="3414713"/>
                <a:ext cx="2062163" cy="304800"/>
              </a:xfrm>
              <a:custGeom>
                <a:avLst/>
                <a:gdLst>
                  <a:gd name="T0" fmla="*/ 0 w 548"/>
                  <a:gd name="T1" fmla="*/ 225778 h 81"/>
                  <a:gd name="T2" fmla="*/ 2062163 w 548"/>
                  <a:gd name="T3" fmla="*/ 0 h 81"/>
                  <a:gd name="T4" fmla="*/ 0 60000 65536"/>
                  <a:gd name="T5" fmla="*/ 0 60000 65536"/>
                  <a:gd name="T6" fmla="*/ 0 w 548"/>
                  <a:gd name="T7" fmla="*/ 0 h 81"/>
                  <a:gd name="T8" fmla="*/ 548 w 548"/>
                  <a:gd name="T9" fmla="*/ 81 h 8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548" h="81">
                    <a:moveTo>
                      <a:pt x="0" y="60"/>
                    </a:moveTo>
                    <a:cubicBezTo>
                      <a:pt x="137" y="80"/>
                      <a:pt x="456" y="81"/>
                      <a:pt x="548" y="0"/>
                    </a:cubicBezTo>
                  </a:path>
                </a:pathLst>
              </a:custGeom>
              <a:grpFill/>
              <a:ln w="46038" cap="rnd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ea typeface="Calibri" panose="020F0502020204030204" pitchFamily="34" charset="0"/>
                  <a:sym typeface="SimSun" panose="02010600030101010101" pitchFamily="2" charset="-122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621711" y="1731902"/>
            <a:ext cx="3405752" cy="3975675"/>
            <a:chOff x="3050891" y="1850959"/>
            <a:chExt cx="1749330" cy="3975675"/>
          </a:xfrm>
        </p:grpSpPr>
        <p:sp>
          <p:nvSpPr>
            <p:cNvPr id="4" name="文本框 3"/>
            <p:cNvSpPr txBox="1"/>
            <p:nvPr/>
          </p:nvSpPr>
          <p:spPr>
            <a:xfrm>
              <a:off x="3050891" y="2350009"/>
              <a:ext cx="1749330" cy="3476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5000"/>
                </a:lnSpc>
              </a:pPr>
              <a:r>
                <a:rPr lang="pt-BR" sz="1600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M</a:t>
              </a:r>
              <a:r>
                <a:rPr sz="1600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últiplos caminhos ópticos na rede podem usar o mesmo comprimento de onda, desde que não se sobreponham em nenhum enlace</a:t>
              </a:r>
              <a:r>
                <a:rPr lang="pt-BR" sz="1600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.</a:t>
              </a:r>
              <a:endParaRPr lang="pt-BR" sz="16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  <a:p>
              <a:pPr algn="just">
                <a:lnSpc>
                  <a:spcPct val="125000"/>
                </a:lnSpc>
              </a:pPr>
              <a:br>
                <a:rPr sz="1600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</a:br>
              <a:r>
                <a:rPr sz="1600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Esta capacidade de reutilização espacial permite que a rede suporte um grande número de caminhos ópticos usando um número limitado de comprimentos de onda</a:t>
              </a:r>
              <a:endParaRPr sz="16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112211" y="1850959"/>
              <a:ext cx="1481446" cy="408148"/>
            </a:xfrm>
            <a:prstGeom prst="round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Arial" panose="020B060402020202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Arial" panose="020B0604020202020204" pitchFamily="34" charset="0"/>
                </a:rPr>
                <a:t>Característica</a:t>
              </a:r>
              <a:endParaRPr lang="pt-BR" b="1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9080" y="1750060"/>
            <a:ext cx="5572125" cy="3481705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ldLvl="0" animBg="1"/>
    </p:bldLst>
  </p:timing>
</p:sld>
</file>

<file path=ppt/theme/theme1.xml><?xml version="1.0" encoding="utf-8"?>
<a:theme xmlns:a="http://schemas.openxmlformats.org/drawingml/2006/main" name="Office 主题">
  <a:themeElements>
    <a:clrScheme name="自定义 197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F2F2F2"/>
      </a:accent1>
      <a:accent2>
        <a:srgbClr val="FFFFFF"/>
      </a:accent2>
      <a:accent3>
        <a:srgbClr val="000000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2tmh2sbj">
      <a:majorFont>
        <a:latin typeface="Arial"/>
        <a:ea typeface="SimHei"/>
        <a:cs typeface=""/>
      </a:majorFont>
      <a:minorFont>
        <a:latin typeface="Arial"/>
        <a:ea typeface="Sim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2384804F-3998-4D57-9195-F3826E402611-1">
      <extobjdata type="2384804F-3998-4D57-9195-F3826E402611" data="ewoJIkltZ1NldHRpbmdKc29uIiA6ICJ7XCJoZWlnaHRcIjoyMC41MzU3MTQyODU3MTQyODUsXCJ3aWR0aFwiOjE0Ni40Mjg1NzE0Mjg1NzE0Mn0iLAoJIkxhdGV4IiA6ICJcXHJob19iID0gMSAtICgxIC0gXFxyaG9eRileSCIsCgkiTGF0ZXhJbWdCYXNlNjQiIDogIlBITjJaeUI0Yld4dWN6MGlhSFIwY0RvdkwzZDNkeTUzTXk1dmNtY3ZNakF3TUM5emRtY2lJSGRwWkhSb1BTSXhPQzQzTnpsbGVDSWdhR1ZwWjJoMFBTSXlMalU1TTJWNElpQnliMnhsUFNKcGJXY2lJR1p2WTNWellXSnNaVDBpWm1Gc2MyVWlJSFpwWlhkQ2IzZzlJakFnTFRnNU5pQTRNekF3TGpNZ01URTBOaUlnZUcxc2JuTTZlR3hwYm1zOUltaDBkSEE2THk5M2QzY3Vkek11YjNKbkx6RTVPVGt2ZUd4cGJtc2lJR0Z5YVdFdGFHbGtaR1Z1UFNKMGNuVmxJaUJ6ZEhsc1pUMGlkbVZ5ZEdsallXd3RZV3hwWjI0NklDMHdMalUyTm1WNE95QnRZWGd0ZDJsa2RHZzZJRGs0SlRzaVBqeGtaV1p6UGp4d1lYUm9JR2xrUFNKTlNsZ3RNeTFVUlZndFNTMHhSRGN3UXlJZ1pEMGlUVFU0SUMweU1UWlJNalVnTFRJeE5pQXlNeUF0TVRnMlVUSXpJQzB4TnpZZ056TWdNalpVTVRJM0lESXpORkV4TkRNZ01qZzVJREU0TWlBek5ERlJNalV5SURReU55QXpOREVnTkRReFVUTTBNeUEwTkRFZ016UTVJRFEwTVZRek5Ua2dORFF5VVRRek1pQTBORElnTkRjeElETTVORlExTVRBZ01qYzJVVFV4TUNBeU1Ua2dORGcySURFMk5WUTBNalVnTnpSVU16UTFJREV6VkRJMk5pQXRNVEJJTWpVMVNESTBPRkV4T1RjZ0xURXdJREUyTlNBek5Vd3hOakFnTkRGTU1UTXpJQzAzTVZFeE1EZ2dMVEUyT0NBeE1EUWdMVEU0TVZRNU1pQXRNakF5VVRjMklDMHlNVFlnTlRnZ0xUSXhObHBOTkRJMElETXlNbEUwTWpRZ016VTVJRFF3TnlBek9ESlVNelUzSURRd05WRXpNaklnTkRBMUlESTROeUF6TnpaVU1qTXhJRE13TUZFeU1UY2dNalk1SURFNU15QXhOekJNTVRjMklERXdNbEV4T1RNZ01qWWdNall3SURJMlVUSTVPQ0F5TmlBek16UWdOakpSTXpZM0lEa3lJRE00T1NBeE5UaFVOREU0SURJMk5sUTBNalFnTXpJeVdpSXZQanh3WVhSb0lHbGtQU0pOU2xndE15MVVSVmd0U1MweFJEUTBSaUlnWkQwaVRUY3pJRFkwTjFFM015QTJOVGNnTnpjZ05qY3dWRGc1SURZNE0xRTVNQ0EyT0RNZ01UWXhJRFk0T0ZReU16UWdOamswVVRJME5pQTJPVFFnTWpRMklEWTROVlF5TVRJZ05UUXlVVEl3TkNBMU1EZ2dNVGsxSURRM01sUXhPREFnTkRFNFRERTNOaUF6T1RsUk1UYzJJRE01TmlBeE9ESWdOREF5VVRJek1TQTBORElnTWpneklEUTBNbEV6TkRVZ05EUXlJRE00TXlBek9UWlVOREl5SURJNE1GRTBNaklnTVRZNUlETTBNeUEzT1ZReE56TWdMVEV4VVRFeU15QXRNVEVnT0RJZ01qZFVOREFnTVRVd1ZqRTFPVkUwTUNBeE9EQWdORGdnTWpFM1ZEazNJRFF4TkZFeE5EY2dOakV4SURFME55QTJNak5VTVRBNUlEWXpOMUV4TURRZ05qTTNJREV3TVNBMk16ZElPVFpST0RZZ05qTTNJRGd6SURZek4xUTNOaUEyTkRCVU56TWdOalEzV2swek16WWdNekkxVmpNek1WRXpNellnTkRBMUlESTNOU0EwTURWUk1qVTRJRFF3TlNBeU5EQWdNemszVkRJd055QXpOelpVTVRneElETTFNbFF4TmpNZ016TXdUREUxTnlBek1qSk1NVE0ySURJek5sRXhNVFFnTVRVd0lERXhOQ0F4TVRSUk1URTBJRFkySURFek9DQTBNbEV4TlRRZ01qWWdNVGM0SURJMlVUSXhNU0F5TmlBeU5EVWdOVGhSTWpjd0lEZ3hJREk0TlNBeE1UUlVNekU0SURJeE9WRXpNellnTWpreElETXpOaUF6TWpWYUlpOCtQSEJoZEdnZ2FXUTlJazFLV0MwekxWUkZXQzFPTFRORUlpQmtQU0pOTlRZZ016UTNVVFUySURNMk1DQTNNQ0F6TmpkSU56QTNVVGN5TWlBek5Ua2dOekl5SURNME4xRTNNaklnTXpNMklEY3dPQ0F6TWpoTU16a3dJRE15TjBnM01sRTFOaUF6TXpJZ05UWWdNelEzV2swMU5pQXhOVE5STlRZZ01UWTRJRGN5SURFM00wZzNNRGhSTnpJeUlERTJNeUEzTWpJZ01UVXpVVGN5TWlBeE5EQWdOekEzSURFek0wZzNNRkUxTmlBeE5EQWdOVFlnTVRVeldpSXZQanh3WVhSb0lHbGtQU0pOU2xndE15MVVSVmd0VGkwek1TSWdaRDBpVFRJeE15QTFOemhNTWpBd0lEVTNNMUV4T0RZZ05UWTRJREUyTUNBMU5qTlVNVEF5SURVMU5rZzRNMVkyTURKSU1UQXlVVEUwT1NBMk1EUWdNVGc1SURZeE4xUXlORFVnTmpReFZESTNNeUEyTmpOUk1qYzFJRFkyTmlBeU9EVWdOalkyVVRJNU5DQTJOallnTXpBeUlEWTJNRll6TmpGTU16QXpJRFl4VVRNeE1DQTFOQ0F6TVRVZ05USlVNek01SURRNFZEUXdNU0EwTmtnME1qZFdNRWcwTVRaUk16azFJRE1nTWpVM0lETlJNVEl4SURNZ01UQXdJREJJT0RoV05EWklNVEUwVVRFek5pQTBOaUF4TlRJZ05EWlVNVGMzSURRM1ZERTVNeUExTUZReU1ERWdOVEpVTWpBM0lEVTNWREl4TXlBMk1WWTFOemhhSWk4K1BIQmhkR2dnYVdROUlrMUtXQzB6TFZSRldDMU9MVEl5TVRJaUlHUTlJazA0TkNBeU16ZFVPRFFnTWpVd1ZEazRJREkzTUVnMk56bFJOamswSURJMk1pQTJPVFFnTWpVd1ZEWTNPU0F5TXpCSU9UaFJPRFFnTWpNM0lEZzBJREkxTUZvaUx6NDhjR0YwYUNCcFpEMGlUVXBZTFRNdFZFVllMVTR0TWpnaUlHUTlJazA1TkNBeU5UQlJPVFFnTXpFNUlERXdOQ0F6T0RGVU1USTNJRFE0T0ZReE5qUWdOVGMyVkRJd01pQTJORE5VTWpRMElEWTVOVlF5TnpjZ056STVWRE13TWlBM05UQklNekUxU0RNeE9WRXpNek1nTnpVd0lETXpNeUEzTkRGUk16TXpJRGN6T0NBek1UWWdOekl3VkRJM05TQTJOamRVTWpJMklEVTRNVlF4T0RRZ05EUXpWREUyTnlBeU5UQlVNVGcwSURVNFZESXlOU0F0T0RGVU1qYzBJQzB4TmpkVU16RTJJQzB5TWpCVU16TXpJQzB5TkRGUk16TXpJQzB5TlRBZ016RTRJQzB5TlRCSU16RTFTRE13TWt3eU56UWdMVEl5TmxFeE9EQWdMVEUwTVNBeE16Y2dMVEUwVkRrMElESTFNRm9pTHo0OGNHRjBhQ0JwWkQwaVRVcFlMVE10VkVWWUxVa3RNVVEwTXpraUlHUTlJazAwT0NBeFVUTXhJREVnTXpFZ01URlJNekVnTVRNZ016UWdNalZSTXpnZ05ERWdORElnTkROVU5qVWdORFpST1RJZ05EWWdNVEkxSURRNVVURXpPU0ExTWlBeE5EUWdOakZSTVRRMklEWTJJREl4TlNBek5ESlVNamcxSURZeU1sRXlPRFVnTmpJNUlESTRNU0EyTWpsUk1qY3pJRFl6TWlBeU1qZ2dOak0wU0RFNU4xRXhPVEVnTmpRd0lERTVNU0EyTkRKVU1Ua3pJRFkxT1ZFeE9UY2dOamMySURJd015QTJPREJJTnpReVVUYzBPU0EyTnpZZ056UTVJRFkyT1ZFM05Ea2dOalkwSURjek5pQTFOVGRVTnpJeUlEUTBOMUUzTWpBZ05EUXdJRGN3TWlBME5EQklOamt3VVRZNE15QTBORFVnTmpneklEUTFNMUUyT0RNZ05EVTBJRFk0TmlBME56ZFVOamc1SURVek1GRTJPRGtnTlRZd0lEWTRNaUExTnpsVU5qWXpJRFl4TUZRMk1qWWdOakkyVkRVM05TQTJNek5VTlRBeklEWXpORWcwT0RCUk16azRJRFl6TXlBek9UTWdOak14VVRNNE9DQTJNamtnTXpnMklEWXlNMUV6T0RVZ05qSXlJRE0xTWlBME9USk1Nekl3SURNMk0wZ3pOelZSTXpjNElETTJNeUF6T1RnZ016WXpWRFF5TmlBek5qUlVORFE0SURNMk4xUTBOeklnTXpjMFZEUTRPU0F6T0RaUk5UQXlJRE01T0NBMU1URWdOREU1VkRVeU5DQTBOVGRVTlRJNUlEUTNOVkUxTXpJZ05EZ3dJRFUwT0NBME9EQklOVFl3VVRVMk55QTBOelVnTlRZM0lEUTNNRkUxTmpjZ05EWTNJRFV6TmlBek16bFVOVEF5SURJd04xRTFNREFnTWpBd0lEUTRNaUF5TURCSU5EY3dVVFEyTXlBeU1EWWdORFl6SURJeE1sRTBOak1nTWpFMUlEUTJPQ0F5TXpSVU5EY3pJREkzTkZFME56TWdNekF6SURRMU15QXpNVEJVTXpZMElETXhOMGd6TURsTU1qYzNJREU1TUZFeU5EVWdOallnTWpRMUlEWXdVVEkwTlNBME5pQXpNelFnTkRaSU16VTVVVE0yTlNBME1DQXpOalVnTXpsVU16WXpJREU1VVRNMU9TQTJJRE0xTXlBd1NETXpObEV5T1RVZ01pQXhPRFVnTWxFeE1qQWdNaUE0TmlBeVZEUTRJREZhSWk4K1BIQmhkR2dnYVdROUlrMUtXQzB6TFZSRldDMU9MVEk1SWlCa1BTSk5OakFnTnpRNVREWTBJRGMxTUZFMk9TQTNOVEFnTnpRZ056VXdTRGcyVERFeE5DQTNNalpSTWpBNElEWTBNU0F5TlRFZ05URTBWREk1TkNBeU5UQlJNamswSURFNE1pQXlPRFFnTVRFNVZESTJNU0F4TWxReU1qUWdMVGMyVkRFNE5pQXRNVFF6VkRFME5TQXRNVGswVkRFeE15QXRNakkzVkRrd0lDMHlORFpST0RjZ0xUSTBPU0E0TmlBdE1qVXdTRGMwVVRZMklDMHlOVEFnTmpNZ0xUSTFNRlExT0NBdE1qUTNWRFUxSUMweU16aFJOVFlnTFRJek55QTJOaUF0TWpJMVVUSXlNU0F0TmpRZ01qSXhJREkxTUZRMk5pQTNNalZSTlRZZ056TTNJRFUxSURjek9GRTFOU0EzTkRZZ05qQWdOelE1V2lJdlBqeHdZWFJvSUdsa1BTSk5TbGd0TXkxVVJWZ3RTUzB4UkRRelFpSWdaRDBpVFRJeU9DQTJNemRSTVRrMElEWXpOeUF4T1RJZ05qUXhVVEU1TVNBMk5ETWdNVGt4SURZME9WRXhPVEVnTmpjeklESXdNaUEyT0RKUk1qQTBJRFk0TXlBeU1Ua2dOamd6VVRJMk1DQTJPREVnTXpVMUlEWTRNVkV6T0RrZ05qZ3hJRFF4T0NBMk9ERlVORFl6SURZNE1sUTBPRE1nTmpneVVUUTVPU0EyT0RJZ05EazVJRFkzTWxFME9Ua2dOamN3SURRNU55QTJOVGhSTkRreUlEWTBNU0EwT0RjZ05qTTRTRFE0TlZFME9ETWdOak00SURRNE1DQTJNemhVTkRjeklEWXpPRlEwTmpRZ05qTTNWRFExTlNBMk16ZFJOREUySURZek5pQTBNRFVnTmpNMFZETTROeUEyTWpOUk16ZzBJRFl4T1NBek5UVWdOVEF3VVRNME9DQTBOelFnTXpRd0lEUTBNbFF6TWpnZ016azFURE15TkNBek9EQlJNekkwSURNM09DQTBOamtnTXpjNFNEWXhORXcyTVRVZ016Z3hVVFl4TlNBek9EUWdOalEySURVd05GRTJOelFnTmpFNUlEWTNOQ0EyTWpkVU5qRTNJRFl6TjFFMU9UUWdOak0zSURVNE55QTJNemxVTlRnd0lEWTBPRkUxT0RBZ05qVXdJRFU0TWlBMk5qQlJOVGcySURZM055QTFPRGdnTmpjNVZEWXdOQ0EyT0RKUk5qQTVJRFk0TWlBMk5EWWdOamd4VkRjME1DQTJPREJST0RBeUlEWTRNQ0E0TXpVZ05qZ3hWRGczTVNBMk9ESlJPRGc0SURZNE1pQTRPRGdnTmpjeVVUZzRPQ0EyTkRVZ09EYzJJRFl6T0VnNE56UlJPRGN5SURZek9DQTROamtnTmpNNFZEZzJNaUEyTXpoVU9EVXpJRFl6TjFRNE5EUWdOak0zVVRnd05TQTJNellnTnprMElEWXpORlEzTnpZZ05qSXpVVGMzTXlBMk1UZ2dOekEwSURNME1GUTJNelFnTlRoUk5qTTBJRFV4SURZek9DQTFNVkUyTkRZZ05EZ2dOamt5SURRMlNEY3lNMUUzTWprZ016Z2dOekk1SURNM1ZEY3lOaUF4T1ZFM01qSWdOaUEzTVRZZ01FZzNNREZSTmpZMElESWdOVFkzSURKUk5UTXpJRElnTlRBMElESlVORFU0SURKVU5ETTNJREZSTkRJd0lERWdOREl3SURFd1VUUXlNQ0F4TlNBME1qTWdNalJSTkRJNElEUXpJRFF6TXlBME5WRTBNemNnTkRZZ05EUTRJRFEyU0RRMU5GRTBPREVnTkRZZ05URTBJRFE1VVRVeU1DQTFNQ0ExTWpJZ05UQlVOVEk0SURVMVZEVXpOQ0EyTkZRMU5EQWdPREpVTlRRM0lERXhNRlExTlRnZ01UVXpVVFUyTlNBeE9ERWdOVFk1SURFNU9GRTJNRElnTXpNd0lEWXdNaUF6TXpGVU5EVTNJRE16TWtnek1USk1NamM1SURFNU4xRXlORFVnTmpNZ01qUTFJRFU0VVRJME5TQTFNU0F5TlRNZ05EbFVNekF6SURRMlNETXpORkV6TkRBZ016Z2dNelF3SURNM1ZETXpOeUF4T1ZFek16TWdOaUF6TWpjZ01FZ3pNVEpSTWpjMUlESWdNVGM0SURKUk1UUTBJRElnTVRFMUlESlVOamtnTWxRME9DQXhVVE14SURFZ016RWdNVEJSTXpFZ01USWdNelFnTWpSUk16a2dORE1nTkRRZ05EVlJORGdnTkRZZ05Ua2dORFpJTmpWUk9USWdORFlnTVRJMUlEUTVVVEV6T1NBMU1pQXhORFFnTmpGUk1UUTNJRFkxSURJeE5pQXpNemxVTWpnMUlEWXlPRkV5T0RVZ05qTTFJREl5T0NBMk16ZGFJaTgrUEM5a1pXWnpQanhuSUhOMGNtOXJaVDBpWTNWeWNtVnVkRU52Ykc5eUlpQm1hV3hzUFNKamRYSnlaVzUwUTI5c2IzSWlJSE4wY205clpTMTNhV1IwYUQwaU1DSWdkSEpoYm5ObWIzSnRQU0p6WTJGc1pTZ3hMQzB4S1NJK1BHY2daR0YwWVMxdGJXd3RibTlrWlQwaWJXRjBhQ0krUEdjZ1pHRjBZUzF0Yld3dGJtOWtaVDBpYlhOMVlpSStQR2NnWkdGMFlTMXRiV3d0Ym05a1pUMGliV2tpUGp4MWMyVWdaR0YwWVMxalBTSXhSRGN3UXlJZ2VHeHBibXM2YUhKbFpqMGlJMDFLV0MwekxWUkZXQzFKTFRGRU56QkRJaTgrUEM5blBqeG5JR1JoZEdFdGJXMXNMVzV2WkdVOUltMXBJaUIwY21GdWMyWnZjbTA5SW5SeVlXNXpiR0YwWlNnMU5UQXNMVEUxTUNrZ2MyTmhiR1VvTUM0M01EY3BJajQ4ZFhObElHUmhkR0V0WXowaU1VUTBORVlpSUhoc2FXNXJPbWh5WldZOUlpTk5TbGd0TXkxVVJWZ3RTUzB4UkRRMFJpSXZQand2Wno0OEwyYytQR2NnWkdGMFlTMXRiV3d0Ym05a1pUMGliVzhpSUhSeVlXNXpabTl5YlQwaWRISmhibk5zWVhSbEtERXhPREV1TVN3d0tTSStQSFZ6WlNCa1lYUmhMV005SWpORUlpQjRiR2x1YXpwb2NtVm1QU0lqVFVwWUxUTXRWRVZZTFU0dE0wUWlMejQ4TDJjK1BHY2daR0YwWVMxdGJXd3RibTlrWlQwaWJXNGlJSFJ5WVc1elptOXliVDBpZEhKaGJuTnNZWFJsS0RJeU16WXVPU3d3S1NJK1BIVnpaU0JrWVhSaExXTTlJak14SWlCNGJHbHVhenBvY21WbVBTSWpUVXBZTFRNdFZFVllMVTR0TXpFaUx6NDhMMmMrUEdjZ1pHRjBZUzF0Yld3dGJtOWtaVDBpYlc4aUlIUnlZVzV6Wm05eWJUMGlkSEpoYm5Oc1lYUmxLREk1TlRrdU1Td3dLU0krUEhWelpTQmtZWFJoTFdNOUlqSXlNVElpSUhoc2FXNXJPbWh5WldZOUlpTk5TbGd0TXkxVVJWZ3RUaTB5TWpFeUlpOCtQQzluUGp4bklHUmhkR0V0Ylcxc0xXNXZaR1U5SW0xdklpQjBjbUZ1YzJadmNtMDlJblJ5WVc1emJHRjBaU2d6T1RVNUxqTXNNQ2tpUGp4MWMyVWdaR0YwWVMxalBTSXlPQ0lnZUd4cGJtczZhSEpsWmowaUkwMUtXQzB6TFZSRldDMU9MVEk0SWk4K1BDOW5QanhuSUdSaGRHRXRiVzFzTFc1dlpHVTlJbTF1SWlCMGNtRnVjMlp2Y20wOUluUnlZVzV6YkdGMFpTZzBNelE0TGpNc01Da2lQangxYzJVZ1pHRjBZUzFqUFNJek1TSWdlR3hwYm1zNmFISmxaajBpSTAxS1dDMHpMVlJGV0MxT0xUTXhJaTgrUEM5blBqeG5JR1JoZEdFdGJXMXNMVzV2WkdVOUltMXZJaUIwY21GdWMyWnZjbTA5SW5SeVlXNXpiR0YwWlNnMU1EY3dMallzTUNraVBqeDFjMlVnWkdGMFlTMWpQU0l5TWpFeUlpQjRiR2x1YXpwb2NtVm1QU0lqVFVwWUxUTXRWRVZZTFU0dE1qSXhNaUl2UGp3dlp6NDhaeUJrWVhSaExXMXRiQzF1YjJSbFBTSnRjM1Z3SWlCMGNtRnVjMlp2Y20wOUluUnlZVzV6YkdGMFpTZzJNRGN3TGpnc01Da2lQanhuSUdSaGRHRXRiVzFzTFc1dlpHVTlJbTFwSWo0OGRYTmxJR1JoZEdFdFl6MGlNVVEzTUVNaUlIaHNhVzVyT21oeVpXWTlJaU5OU2xndE15MVVSVmd0U1MweFJEY3dReUl2UGp3dlp6NDhaeUJrWVhSaExXMXRiQzF1YjJSbFBTSnRhU0lnZEhKaGJuTm1iM0p0UFNKMGNtRnVjMnhoZEdVb05UVXdMRFF4TXlrZ2MyTmhiR1VvTUM0M01EY3BJajQ4ZFhObElHUmhkR0V0WXowaU1VUTBNemtpSUhoc2FXNXJPbWh5WldZOUlpTk5TbGd0TXkxVVJWZ3RTUzB4UkRRek9TSXZQand2Wno0OEwyYytQR2NnWkdGMFlTMXRiV3d0Ym05a1pUMGliWE4xY0NJZ2RISmhibk5tYjNKdFBTSjBjbUZ1YzJ4aGRHVW9Oekl3TUM0MExEQXBJajQ4WnlCa1lYUmhMVzF0YkMxdWIyUmxQU0p0YnlJK1BIVnpaU0JrWVhSaExXTTlJakk1SWlCNGJHbHVhenBvY21WbVBTSWpUVXBZTFRNdFZFVllMVTR0TWpraUx6NDhMMmMrUEdjZ1pHRjBZUzF0Yld3dGJtOWtaVDBpYldraUlIUnlZVzV6Wm05eWJUMGlkSEpoYm5Oc1lYUmxLRFF5TWl3ME1UTXBJSE5qWVd4bEtEQXVOekEzS1NJK1BIVnpaU0JrWVhSaExXTTlJakZFTkROQ0lpQjRiR2x1YXpwb2NtVm1QU0lqVFVwWUxUTXRWRVZZTFVrdE1VUTBNMElpTHo0OEwyYytQQzluUGp3dlp6NDhMMmMrUEM5emRtYysiLAoJIlJlYWxWaWV3U2l6ZUpzb24iIDogIntcImhlaWdodFwiOjQxMC43MTQzMDIwNjI5ODgzLFwid2lkdGhcIjoyOTI4LjU3MTQ3MjE2Nzk2ODh9Igp9Cg=="/>
    </extobj>
    <extobj name="2384804F-3998-4D57-9195-F3826E402611-2">
      <extobjdata type="2384804F-3998-4D57-9195-F3826E402611" data="ewoJIkltZ1NldHRpbmdKc29uIiA6ICJ7XCJoZWlnaHRcIjoyNi43ODU3MTQyODU3MTQyODUsXCJ3aWR0aFwiOjE0NC42NDI4NTcxNDI4NTcxNH0iLAoJIkxhdGV4IiA6ICJcXHJobyA9IDEgLSAoMSAtIFxccmhvX2JeXFxmcmFjezF9e0h9KV5cXGZyYWN7MX17Rn0iLAoJIkxhdGV4SW1nQmFzZTY0IiA6ICJQSE4yWnlCNGJXeHVjejBpYUhSMGNEb3ZMM2QzZHk1M015NXZjbWN2TWpBd01DOXpkbWNpSUhkcFpIUm9QU0l4T0M0MU5EWmxlQ0lnYUdWcFoyaDBQU0l6TGpRM01XVjRJaUJ5YjJ4bFBTSnBiV2NpSUdadlkzVnpZV0pzWlQwaVptRnNjMlVpSUhacFpYZENiM2c5SWpBZ0xURXlNRGt1TWlBNE1UazNMaklnTVRVek5DNHhJaUI0Yld4dWN6cDRiR2x1YXowaWFIUjBjRG92TDNkM2R5NTNNeTV2Y21jdk1UazVPUzk0YkdsdWF5SWdZWEpwWVMxb2FXUmtaVzQ5SW5SeWRXVWlJSE4wZVd4bFBTSjJaWEowYVdOaGJDMWhiR2xuYmpvZ0xUQXVOek0xWlhnN0lHMWhlQzEzYVdSMGFEb2dPVGdsT3lJK1BHUmxabk0rUEhCaGRHZ2dhV1E5SWsxS1dDMHhPUzFVUlZndFNTMHhSRGN3UXlJZ1pEMGlUVFU0SUMweU1UWlJNalVnTFRJeE5pQXlNeUF0TVRnMlVUSXpJQzB4TnpZZ056TWdNalpVTVRJM0lESXpORkV4TkRNZ01qZzVJREU0TWlBek5ERlJNalV5SURReU55QXpOREVnTkRReFVUTTBNeUEwTkRFZ016UTVJRFEwTVZRek5Ua2dORFF5VVRRek1pQTBORElnTkRjeElETTVORlExTVRBZ01qYzJVVFV4TUNBeU1Ua2dORGcySURFMk5WUTBNalVnTnpSVU16UTFJREV6VkRJMk5pQXRNVEJJTWpVMVNESTBPRkV4T1RjZ0xURXdJREUyTlNBek5Vd3hOakFnTkRGTU1UTXpJQzAzTVZFeE1EZ2dMVEUyT0NBeE1EUWdMVEU0TVZRNU1pQXRNakF5VVRjMklDMHlNVFlnTlRnZ0xUSXhObHBOTkRJMElETXlNbEUwTWpRZ016VTVJRFF3TnlBek9ESlVNelUzSURRd05WRXpNaklnTkRBMUlESTROeUF6TnpaVU1qTXhJRE13TUZFeU1UY2dNalk1SURFNU15QXhOekJNTVRjMklERXdNbEV4T1RNZ01qWWdNall3SURJMlVUSTVPQ0F5TmlBek16UWdOakpSTXpZM0lEa3lJRE00T1NBeE5UaFVOREU0SURJMk5sUTBNalFnTXpJeVdpSXZQanh3WVhSb0lHbGtQU0pOU2xndE1Ua3RWRVZZTFU0dE0wUWlJR1E5SWswMU5pQXpORGRSTlRZZ016WXdJRGN3SURNMk4wZzNNRGRSTnpJeUlETTFPU0EzTWpJZ016UTNVVGN5TWlBek16WWdOekE0SURNeU9Fd3pPVEFnTXpJM1NEY3lVVFUySURNek1pQTFOaUF6TkRkYVRUVTJJREUxTTFFMU5pQXhOamdnTnpJZ01UY3pTRGN3T0ZFM01qSWdNVFl6SURjeU1pQXhOVE5STnpJeUlERTBNQ0EzTURjZ01UTXpTRGN3VVRVMklERTBNQ0ExTmlBeE5UTmFJaTgrUEhCaGRHZ2dhV1E5SWsxS1dDMHhPUzFVUlZndFRpMHpNU0lnWkQwaVRUSXhNeUExTnpoTU1qQXdJRFUzTTFFeE9EWWdOVFk0SURFMk1DQTFOak5VTVRBeUlEVTFOa2c0TTFZMk1ESklNVEF5VVRFME9TQTJNRFFnTVRnNUlEWXhOMVF5TkRVZ05qUXhWREkzTXlBMk5qTlJNamMxSURZMk5pQXlPRFVnTmpZMlVUSTVOQ0EyTmpZZ016QXlJRFkyTUZZek5qRk1NekF6SURZeFVUTXhNQ0ExTkNBek1UVWdOVEpVTXpNNUlEUTRWRFF3TVNBME5rZzBNamRXTUVnME1UWlJNemsxSURNZ01qVTNJRE5STVRJeElETWdNVEF3SURCSU9EaFdORFpJTVRFMFVURXpOaUEwTmlBeE5USWdORFpVTVRjM0lEUTNWREU1TXlBMU1GUXlNREVnTlRKVU1qQTNJRFUzVkRJeE15QTJNVlkxTnpoYUlpOCtQSEJoZEdnZ2FXUTlJazFLV0MweE9TMVVSVmd0VGkweU1qRXlJaUJrUFNKTk9EUWdNak0zVkRnMElESTFNRlE1T0NBeU56QklOamM1VVRZNU5DQXlOaklnTmprMElESTFNRlEyTnprZ01qTXdTRGs0VVRnMElESXpOeUE0TkNBeU5UQmFJaTgrUEhCaGRHZ2dhV1E5SWsxS1dDMHhPUzFVUlZndFRpMHlPQ0lnWkQwaVRUazBJREkxTUZFNU5DQXpNVGtnTVRBMElETTRNVlF4TWpjZ05EZzRWREUyTkNBMU56WlVNakF5SURZME0xUXlORFFnTmprMVZESTNOeUEzTWpsVU16QXlJRGMxTUVnek1UVklNekU1VVRNek15QTNOVEFnTXpNeklEYzBNVkV6TXpNZ056TTRJRE14TmlBM01qQlVNamMxSURZMk4xUXlNallnTlRneFZERTROQ0EwTkROVU1UWTNJREkxTUZReE9EUWdOVGhVTWpJMUlDMDRNVlF5TnpRZ0xURTJOMVF6TVRZZ0xUSXlNRlF6TXpNZ0xUSTBNVkV6TXpNZ0xUSTFNQ0F6TVRnZ0xUSTFNRWd6TVRWSU16QXlUREkzTkNBdE1qSTJVVEU0TUNBdE1UUXhJREV6TnlBdE1UUlVPVFFnTWpVd1dpSXZQanh3WVhSb0lHbGtQU0pOU2xndE1Ua3RWRVZZTFVrdE1VUTBNMElpSUdROUlrMHlNamdnTmpNM1VURTVOQ0EyTXpjZ01Ua3lJRFkwTVZFeE9URWdOalF6SURFNU1TQTJORGxSTVRreElEWTNNeUF5TURJZ05qZ3lVVEl3TkNBMk9ETWdNakU1SURZNE0xRXlOakFnTmpneElETTFOU0EyT0RGUk16ZzVJRFk0TVNBME1UZ2dOamd4VkRRMk15QTJPREpVTkRneklEWTRNbEUwT1RrZ05qZ3lJRFE1T1NBMk56SlJORGs1SURZM01DQTBPVGNnTmpVNFVUUTVNaUEyTkRFZ05EZzNJRFl6T0VnME9EVlJORGd6SURZek9DQTBPREFnTmpNNFZEUTNNeUEyTXpoVU5EWTBJRFl6TjFRME5UVWdOak0zVVRReE5pQTJNellnTkRBMUlEWXpORlF6T0RjZ05qSXpVVE00TkNBMk1Ua2dNelUxSURVd01GRXpORGdnTkRjMElETTBNQ0EwTkRKVU16STRJRE01TlV3ek1qUWdNemd3VVRNeU5DQXpOemdnTkRZNUlETTNPRWcyTVRSTU5qRTFJRE00TVZFMk1UVWdNemcwSURZME5pQTFNRFJSTmpjMElEWXhPU0EyTnpRZ05qSTNWRFl4TnlBMk16ZFJOVGswSURZek55QTFPRGNnTmpNNVZEVTRNQ0EyTkRoUk5UZ3dJRFkxTUNBMU9ESWdOall3VVRVNE5pQTJOemNnTlRnNElEWTNPVlEyTURRZ05qZ3lVVFl3T1NBMk9ESWdOalEySURZNE1WUTNOREFnTmpnd1VUZ3dNaUEyT0RBZ09ETTFJRFk0TVZRNE56RWdOamd5VVRnNE9DQTJPRElnT0RnNElEWTNNbEU0T0RnZ05qUTFJRGczTmlBMk16aElPRGMwVVRnM01pQTJNemdnT0RZNUlEWXpPRlE0TmpJZ05qTTRWRGcxTXlBMk16ZFVPRFEwSURZek4xRTRNRFVnTmpNMklEYzVOQ0EyTXpSVU56YzJJRFl5TTFFM056TWdOakU0SURjd05DQXpOREJVTmpNMElEVTRVVFl6TkNBMU1TQTJNemdnTlRGUk5qUTJJRFE0SURZNU1pQTBOa2czTWpOUk56STVJRE00SURjeU9TQXpOMVEzTWpZZ01UbFJOekl5SURZZ056RTJJREJJTnpBeFVUWTJOQ0F5SURVMk55QXlVVFV6TXlBeUlEVXdOQ0F5VkRRMU9DQXlWRFF6TnlBeFVUUXlNQ0F4SURReU1DQXhNRkUwTWpBZ01UVWdOREl6SURJMFVUUXlPQ0EwTXlBME16TWdORFZSTkRNM0lEUTJJRFEwT0NBME5rZzBOVFJSTkRneElEUTJJRFV4TkNBME9WRTFNakFnTlRBZ05USXlJRFV3VkRVeU9DQTFOVlExTXpRZ05qUlVOVFF3SURneVZEVTBOeUF4TVRCVU5UVTRJREUxTTFFMU5qVWdNVGd4SURVMk9TQXhPVGhSTmpBeUlETXpNQ0EyTURJZ016TXhWRFExTnlBek16SklNekV5VERJM09TQXhPVGRSTWpRMUlEWXpJREkwTlNBMU9GRXlORFVnTlRFZ01qVXpJRFE1VkRNd015QTBOa2d6TXpSUk16UXdJRE00SURNME1DQXpOMVF6TXpjZ01UbFJNek16SURZZ016STNJREJJTXpFeVVUSTNOU0F5SURFM09DQXlVVEUwTkNBeUlERXhOU0F5VkRZNUlESlVORGdnTVZFek1TQXhJRE14SURFd1VUTXhJREV5SURNMElESTBVVE01SURReklEUTBJRFExVVRRNElEUTJJRFU1SURRMlNEWTFVVGt5SURRMklERXlOU0EwT1ZFeE16a2dOVElnTVRRMElEWXhVVEUwTnlBMk5TQXlNVFlnTXpNNVZESTROU0EyTWpoUk1qZzFJRFl6TlNBeU1qZ2dOak0zV2lJdlBqeHdZWFJvSUdsa1BTSk5TbGd0TVRrdFZFVllMVWt0TVVRME5FWWlJR1E5SWswM015QTJORGRSTnpNZ05qVTNJRGMzSURZM01GUTRPU0EyT0ROUk9UQWdOamd6SURFMk1TQTJPRGhVTWpNMElEWTVORkV5TkRZZ05qazBJREkwTmlBMk9EVlVNakV5SURVME1sRXlNRFFnTlRBNElERTVOU0EwTnpKVU1UZ3dJRFF4T0V3eE56WWdNems1VVRFM05pQXpPVFlnTVRneUlEUXdNbEV5TXpFZ05EUXlJREk0TXlBME5ESlJNelExSURRME1pQXpPRE1nTXprMlZEUXlNaUF5T0RCUk5ESXlJREUyT1NBek5ETWdOemxVTVRjeklDMHhNVkV4TWpNZ0xURXhJRGd5SURJM1ZEUXdJREUxTUZZeE5UbFJOREFnTVRnd0lEUTRJREl4TjFRNU55QTBNVFJSTVRRM0lEWXhNU0F4TkRjZ05qSXpWREV3T1NBMk16ZFJNVEEwSURZek55QXhNREVnTmpNM1NEazJVVGcySURZek55QTRNeUEyTXpkVU56WWdOalF3VkRjeklEWTBOMXBOTXpNMklETXlOVll6TXpGUk16TTJJRFF3TlNBeU56VWdOREExVVRJMU9DQTBNRFVnTWpRd0lETTVOMVF5TURjZ016YzJWREU0TVNBek5USlVNVFl6SURNek1Fd3hOVGNnTXpJeVRERXpOaUF5TXpaUk1URTBJREUxTUNBeE1UUWdNVEUwVVRFeE5DQTJOaUF4TXpnZ05ESlJNVFUwSURJMklERTNPQ0F5TmxFeU1URWdNallnTWpRMUlEVTRVVEkzTUNBNE1TQXlPRFVnTVRFMFZETXhPQ0F5TVRsUk16TTJJREk1TVNBek16WWdNekkxV2lJdlBqeHdZWFJvSUdsa1BTSk5TbGd0TVRrdFZFVllMVTR0TWpraUlHUTlJazAyTUNBM05EbE1OalFnTnpVd1VUWTVJRGMxTUNBM05DQTNOVEJJT0RaTU1URTBJRGN5TmxFeU1EZ2dOalF4SURJMU1TQTFNVFJVTWprMElESTFNRkV5T1RRZ01UZ3lJREk0TkNBeE1UbFVNall4SURFeVZESXlOQ0F0TnpaVU1UZzJJQzB4TkROVU1UUTFJQzB4T1RSVU1URXpJQzB5TWpkVU9UQWdMVEkwTmxFNE55QXRNalE1SURnMklDMHlOVEJJTnpSUk5qWWdMVEkxTUNBMk15QXRNalV3VkRVNElDMHlORGRVTlRVZ0xUSXpPRkUxTmlBdE1qTTNJRFkySUMweU1qVlJNakl4SUMwMk5DQXlNakVnTWpVd1ZEWTJJRGN5TlZFMU5pQTNNemNnTlRVZ056TTRVVFUxSURjME5pQTJNQ0EzTkRsYUlpOCtQSEJoZEdnZ2FXUTlJazFLV0MweE9TMVVSVmd0U1MweFJEUXpPU0lnWkQwaVRUUTRJREZSTXpFZ01TQXpNU0F4TVZFek1TQXhNeUF6TkNBeU5WRXpPQ0EwTVNBME1pQTBNMVEyTlNBME5sRTVNaUEwTmlBeE1qVWdORGxSTVRNNUlEVXlJREUwTkNBMk1WRXhORFlnTmpZZ01qRTFJRE0wTWxReU9EVWdOakl5VVRJNE5TQTJNamtnTWpneElEWXlPVkV5TnpNZ05qTXlJREl5T0NBMk16UklNVGszVVRFNU1TQTJOREFnTVRreElEWTBNbFF4T1RNZ05qVTVVVEU1TnlBMk56WWdNakF6SURZNE1FZzNOREpSTnpRNUlEWTNOaUEzTkRrZ05qWTVVVGMwT1NBMk5qUWdOek0ySURVMU4xUTNNaklnTkRRM1VUY3lNQ0EwTkRBZ056QXlJRFEwTUVnMk9UQlJOamd6SURRME5TQTJPRE1nTkRVelVUWTRNeUEwTlRRZ05qZzJJRFEzTjFRMk9Ea2dOVE13VVRZNE9TQTFOakFnTmpneUlEVTNPVlEyTmpNZ05qRXdWRFl5TmlBMk1qWlVOVGMxSURZek0xUTFNRE1nTmpNMFNEUTRNRkV6T1RnZ05qTXpJRE01TXlBMk16RlJNemc0SURZeU9TQXpPRFlnTmpJelVUTTROU0EyTWpJZ016VXlJRFE1TWt3ek1qQWdNell6U0RNM05WRXpOemdnTXpZeklETTVPQ0F6TmpOVU5ESTJJRE0yTkZRME5EZ2dNelkzVkRRM01pQXpOelJVTkRnNUlETTRObEUxTURJZ016azRJRFV4TVNBME1UbFVOVEkwSURRMU4xUTFNamtnTkRjMVVUVXpNaUEwT0RBZ05UUTRJRFE0TUVnMU5qQlJOVFkzSURRM05TQTFOamNnTkRjd1VUVTJOeUEwTmpjZ05UTTJJRE16T1ZRMU1ESWdNakEzVVRVd01DQXlNREFnTkRneUlESXdNRWcwTnpCUk5EWXpJREl3TmlBME5qTWdNakV5VVRRMk15QXlNVFVnTkRZNElESXpORlEwTnpNZ01qYzBVVFEzTXlBek1ETWdORFV6SURNeE1GUXpOalFnTXpFM1NETXdPVXd5TnpjZ01Ua3dVVEkwTlNBMk5pQXlORFVnTmpCUk1qUTFJRFEySURNek5DQTBOa2d6TlRsUk16WTFJRFF3SURNMk5TQXpPVlF6TmpNZ01UbFJNelU1SURZZ016VXpJREJJTXpNMlVUSTVOU0F5SURFNE5TQXlVVEV5TUNBeUlEZzJJREpVTkRnZ01Wb2lMejQ4TDJSbFpuTStQR2NnYzNSeWIydGxQU0pqZFhKeVpXNTBRMjlzYjNJaUlHWnBiR3c5SW1OMWNuSmxiblJEYjJ4dmNpSWdjM1J5YjJ0bExYZHBaSFJvUFNJd0lpQjBjbUZ1YzJadmNtMDlJbk5qWVd4bEtERXNMVEVwSWo0OFp5QmtZWFJoTFcxdGJDMXViMlJsUFNKdFlYUm9JajQ4WnlCa1lYUmhMVzF0YkMxdWIyUmxQU0p0YVNJK1BIVnpaU0JrWVhSaExXTTlJakZFTnpCRElpQjRiR2x1YXpwb2NtVm1QU0lqVFVwWUxURTVMVlJGV0MxSkxURkVOekJESWk4K1BDOW5QanhuSUdSaGRHRXRiVzFzTFc1dlpHVTlJbTF2SWlCMGNtRnVjMlp2Y20wOUluUnlZVzV6YkdGMFpTZzNPVFF1T0N3d0tTSStQSFZ6WlNCa1lYUmhMV005SWpORUlpQjRiR2x1YXpwb2NtVm1QU0lqVFVwWUxURTVMVlJGV0MxT0xUTkVJaTgrUEM5blBqeG5JR1JoZEdFdGJXMXNMVzV2WkdVOUltMXVJaUIwY21GdWMyWnZjbTA5SW5SeVlXNXpiR0YwWlNneE9EVXdMallzTUNraVBqeDFjMlVnWkdGMFlTMWpQU0l6TVNJZ2VHeHBibXM2YUhKbFpqMGlJMDFLV0MweE9TMVVSVmd0VGkwek1TSXZQand2Wno0OFp5QmtZWFJoTFcxdGJDMXViMlJsUFNKdGJ5SWdkSEpoYm5ObWIzSnRQU0owY21GdWMyeGhkR1VvTWpVM01pNDRMREFwSWo0OGRYTmxJR1JoZEdFdFl6MGlNakl4TWlJZ2VHeHBibXM2YUhKbFpqMGlJMDFLV0MweE9TMVVSVmd0VGkweU1qRXlJaTgrUEM5blBqeG5JR1JoZEdFdGJXMXNMVzV2WkdVOUltMXZJaUIwY21GdWMyWnZjbTA5SW5SeVlXNXpiR0YwWlNnek5UY3pMREFwSWo0OGRYTmxJR1JoZEdFdFl6MGlNamdpSUhoc2FXNXJPbWh5WldZOUlpTk5TbGd0TVRrdFZFVllMVTR0TWpnaUx6NDhMMmMrUEdjZ1pHRjBZUzF0Yld3dGJtOWtaVDBpYlc0aUlIUnlZVzV6Wm05eWJUMGlkSEpoYm5Oc1lYUmxLRE01TmpJc01Da2lQangxYzJVZ1pHRjBZUzFqUFNJek1TSWdlR3hwYm1zNmFISmxaajBpSTAxS1dDMHhPUzFVUlZndFRpMHpNU0l2UGp3dlp6NDhaeUJrWVhSaExXMXRiQzF1YjJSbFBTSnRieUlnZEhKaGJuTm1iM0p0UFNKMGNtRnVjMnhoZEdVb05EWTROQzR5TERBcElqNDhkWE5sSUdSaGRHRXRZejBpTWpJeE1pSWdlR3hwYm1zNmFISmxaajBpSTAxS1dDMHhPUzFVUlZndFRpMHlNakV5SWk4K1BDOW5QanhuSUdSaGRHRXRiVzFzTFc1dlpHVTlJbTF6ZFdKemRYQWlJSFJ5WVc1elptOXliVDBpZEhKaGJuTnNZWFJsS0RVMk9EUXVOQ3d3S1NJK1BHY2daR0YwWVMxdGJXd3RibTlrWlQwaWJXa2lQangxYzJVZ1pHRjBZUzFqUFNJeFJEY3dReUlnZUd4cGJtczZhSEpsWmowaUkwMUtXQzB4T1MxVVJWZ3RTUzB4UkRjd1F5SXZQand2Wno0OFp5QmtZWFJoTFcxdGJDMXViMlJsUFNKdFpuSmhZeUlnZEhKaGJuTm1iM0p0UFNKMGNtRnVjMnhoZEdVb05UVXdMRFU1Tnk0MktTQnpZMkZzWlNnd0xqY3dOeWtpUGp4bklHUmhkR0V0Ylcxc0xXNXZaR1U5SW0xdUlpQjBjbUZ1YzJadmNtMDlJblJ5WVc1emJHRjBaU2d6TlRjdU1pd3pPVFFwSUhOallXeGxLREF1TnpBM0tTSStQSFZ6WlNCa1lYUmhMV005SWpNeElpQjRiR2x1YXpwb2NtVm1QU0lqVFVwWUxURTVMVlJGV0MxT0xUTXhJaTgrUEM5blBqeG5JR1JoZEdFdGJXMXNMVzV2WkdVOUltMXBJaUIwY21GdWMyWnZjbTA5SW5SeVlXNXpiR0YwWlNneU1qQXNMVE0wTlNrZ2MyTmhiR1VvTUM0M01EY3BJajQ4ZFhObElHUmhkR0V0WXowaU1VUTBNMElpSUhoc2FXNXJPbWh5WldZOUlpTk5TbGd0TVRrdFZFVllMVWt0TVVRME0wSWlMejQ4TDJjK1BISmxZM1FnZDJsa2RHZzlJamd5Tnk0NUlpQm9aV2xuYUhROUlqWXdJaUI0UFNJeE1qQWlJSGs5SWpJeU1DSXZQand2Wno0OFp5QmtZWFJoTFcxdGJDMXViMlJsUFNKdGFTSWdkSEpoYm5ObWIzSnRQU0owY21GdWMyeGhkR1VvTlRVd0xDMHpNVGN1TVNrZ2MyTmhiR1VvTUM0M01EY3BJajQ4ZFhObElHUmhkR0V0WXowaU1VUTBORVlpSUhoc2FXNXJPbWh5WldZOUlpTk5TbGd0TVRrdFZFVllMVWt0TVVRME5FWWlMejQ4TDJjK1BDOW5QanhuSUdSaGRHRXRiVzFzTFc1dlpHVTlJbTF6ZFhBaUlIUnlZVzV6Wm05eWJUMGlkSEpoYm5Oc1lYUmxLRGN3TXprdU5pd3dLU0krUEdjZ1pHRjBZUzF0Yld3dGJtOWtaVDBpYlc4aVBqeDFjMlVnWkdGMFlTMWpQU0l5T1NJZ2VHeHBibXM2YUhKbFpqMGlJMDFLV0MweE9TMVVSVmd0VGkweU9TSXZQand2Wno0OFp5QmtZWFJoTFcxdGJDMXViMlJsUFNKdFpuSmhZeUlnZEhKaGJuTm1iM0p0UFNKMGNtRnVjMnhoZEdVb05ESXlMRFF4TXlrZ2MyTmhiR1VvTUM0M01EY3BJajQ4WnlCa1lYUmhMVzF0YkMxdWIyUmxQU0p0YmlJZ2RISmhibk5tYjNKdFBTSjBjbUZ1YzJ4aGRHVW9NekE0TERNNU5Da2djMk5oYkdVb01DNDNNRGNwSWo0OGRYTmxJR1JoZEdFdFl6MGlNekVpSUhoc2FXNXJPbWh5WldZOUlpTk5TbGd0TVRrdFZFVllMVTR0TXpFaUx6NDhMMmMrUEdjZ1pHRjBZUzF0Yld3dGJtOWtaVDBpYldraUlIUnlZVzV6Wm05eWJUMGlkSEpoYm5Oc1lYUmxLREl5TUN3dE16UTFLU0J6WTJGc1pTZ3dMamN3TnlraVBqeDFjMlVnWkdGMFlTMWpQU0l4UkRRek9TSWdlR3hwYm1zNmFISmxaajBpSTAxS1dDMHhPUzFVUlZndFNTMHhSRFF6T1NJdlBqd3ZaejQ4Y21WamRDQjNhV1IwYUQwaU56STVMallpSUdobGFXZG9kRDBpTmpBaUlIZzlJakV5TUNJZ2VUMGlNakl3SWk4K1BDOW5Qand2Wno0OEwyYytQQzluUGp3dmMzWm5QZz09IiwKCSJSZWFsVmlld1NpemVKc29uIiA6ICJ7XCJoZWlnaHRcIjo1MzUuNzE0MzAyMDYyOTg4MyxcIndpZHRoXCI6Mjg5Mi44NTcwNTU2NjQwNjI1fSIKfQo="/>
    </extobj>
    <extobj name="2384804F-3998-4D57-9195-F3826E402611-3">
      <extobjdata type="2384804F-3998-4D57-9195-F3826E402611" data="ewoJIkltZ1NldHRpbmdKc29uIiA6ICJ7XCJoZWlnaHRcIjozMi4xNDI4NTcxNDI4NTcxNCxcIndpZHRoXCI6MTIzLjIxNDI4NTcxNDI4NTcxfSIsCgkiTGF0ZXgiIDogIlxccmhvIFxcYXBwcm94IFxccmhvX2MgPSAoXFxmcmFje1xccmhvX2J9e0h9KV5cXGZyYWN7MX17Rn0iLAoJIkxhdGV4SW1nQmFzZTY0IiA6ICJQSE4yWnlCNGJXeHVjejBpYUhSMGNEb3ZMM2QzZHk1M015NXZjbWN2TWpBd01DOXpkbWNpSUhkcFpIUm9QU0l4TlM0M09USmxlQ0lnYUdWcFoyaDBQU0kwTGpBNE1XVjRJaUJ5YjJ4bFBTSnBiV2NpSUdadlkzVnpZV0pzWlQwaVptRnNjMlVpSUhacFpYZENiM2c5SWpBZ0xURXhNVGdnTmprNE1DNHpJREU0TURRaUlIaHRiRzV6T25oc2FXNXJQU0pvZEhSd09pOHZkM2QzTG5jekxtOXlaeTh4T1RrNUwzaHNhVzVySWlCaGNtbGhMV2hwWkdSbGJqMGlkSEoxWlNJZ2MzUjViR1U5SW5abGNuUnBZMkZzTFdGc2FXZHVPaUF0TVM0MU5USmxlRHNnYldGNExYZHBaSFJvT2lBNU9DVTdJajQ4WkdWbWN6NDhjR0YwYUNCcFpEMGlUVXBZTFRJdFZFVllMVWt0TVVRM01FTWlJR1E5SWswMU9DQXRNakUyVVRJMUlDMHlNVFlnTWpNZ0xURTRObEV5TXlBdE1UYzJJRGN6SURJMlZERXlOeUF5TXpSUk1UUXpJREk0T1NBeE9ESWdNelF4VVRJMU1pQTBNamNnTXpReElEUTBNVkV6TkRNZ05EUXhJRE0wT1NBME5ERlVNelU1SURRME1sRTBNeklnTkRReUlEUTNNU0F6T1RSVU5URXdJREkzTmxFMU1UQWdNakU1SURRNE5pQXhOalZVTkRJMUlEYzBWRE0wTlNBeE0xUXlOallnTFRFd1NESTFOVWd5TkRoUk1UazNJQzB4TUNBeE5qVWdNelZNTVRZd0lEUXhUREV6TXlBdE56RlJNVEE0SUMweE5qZ2dNVEEwSUMweE9ERlVPVElnTFRJd01sRTNOaUF0TWpFMklEVTRJQzB5TVRaYVRUUXlOQ0F6TWpKUk5ESTBJRE0xT1NBME1EY2dNemd5VkRNMU55QTBNRFZSTXpJeUlEUXdOU0F5T0RjZ016YzJWREl6TVNBek1EQlJNakUzSURJMk9TQXhPVE1nTVRjd1RERTNOaUF4TURKUk1Ua3pJREkySURJMk1DQXlObEV5T1RnZ01qWWdNek0wSURZeVVUTTJOeUE1TWlBek9Ea2dNVFU0VkRReE9DQXlOalpVTkRJMElETXlNbG9pTHo0OGNHRjBhQ0JwWkQwaVRVcFlMVEl0VkVWWUxVNHRNakkwT0NJZ1pEMGlUVFUxSURNeE9WRTFOU0F6TmpBZ056SWdNemt6VkRFeE5DQTBORFJVTVRZeklEUTNNbFF5TURVZ05EZ3lVVEl3TnlBME9ESWdNakV6SURRNE1sUXlNak1nTkRnelVUSTJNaUEwT0RNZ01qazJJRFEyT0ZRek9UTWdOREV6VERRME15QXpPREZSTlRBeUlETTBOaUExTlRNZ016UTJVVFl3T1NBek5EWWdOalE1SURNM05WUTJPVFFnTkRVMFVUWTVOQ0EwTmpVZ05qazRJRFEzTkZRM01EZ2dORGd6VVRjeU1pQTBPRE1nTnpJeUlEUTFNbEUzTWpJZ016ZzJJRFkzTlNBek16aFVOVFUxSURJNE9WRTFNVFFnTWpnNUlEUTJPQ0F6TVRCVU16ZzRJRE0xTjFRek1EZ2dOREEwVkRJeU5DQTBNalpSTVRZMElEUXlOaUF4TWpVZ016a3pWRGd6SURNeE9GRTRNU0F5T0RrZ05qa2dNamc1VVRVMUlESTRPU0ExTlNBek1UbGFUVFUxSURnMVVUVTFJREV5TmlBM01pQXhOVGxVTVRFMElESXhNRlF4TmpNZ01qTTRWREl3TlNBeU5EaFJNakEzSURJME9DQXlNVE1nTWpRNFZESXlNeUF5TkRsUk1qWXlJREkwT1NBeU9UWWdNak0wVkRNNU15QXhOemxNTkRReklERTBOMUUxTURJZ01URXlJRFUxTXlBeE1USlJOakE1SURFeE1pQTJORGtnTVRReFZEWTVOQ0F5TWpCUk5qazBJREkwT1NBM01EZ2dNalE1VkRjeU1pQXlNVGRSTnpJeUlERTFNeUEyTnpVZ01UQTBWRFUxTlNBMU5WRTFNVFFnTlRVZ05EWTRJRGMyVkRNNE9DQXhNak5VTXpBNElERTNNRlF5TWpRZ01Ua3lVVEUyTkNBeE9USWdNVEkxSURFMU9WUTRNeUE0TkZFNE1DQTFOU0EyT1NBMU5WRTFOU0ExTlNBMU5TQTROVm9pTHo0OGNHRjBhQ0JwWkQwaVRVcFlMVEl0VkVWWUxVa3RNVVEwTlRBaUlHUTlJazB6TkNBeE5UbFJNelFnTWpZNElERXlNQ0F6TlRWVU16QTJJRFEwTWxFek5qSWdORFF5SURNNU5DQTBNVGhVTkRJM0lETTFOVkUwTWpjZ016STJJRFF3T0NBek1EWlVNell3SURJNE5WRXpOREVnTWpnMUlETXpNQ0F5T1RWVU16RTVJRE15TlZRek16QWdNelU1VkRNMU1pQXpPREJVTXpZMklETTROa2d6TmpkUk16WTNJRE00T0NBek5qRWdNemt5VkRNME1DQTBNREJVTXpBMklEUXdORkV5TnpZZ05EQTBJREkwT1NBek9UQlJNakk0SURNNE1TQXlNRFlnTXpVNVVURTJNaUF6TVRVZ01UUXlJREl6TlZReE1qRWdNVEU1VVRFeU1TQTNNeUF4TkRjZ05UQlJNVFk1SURJMklESXdOU0F5TmtneU1EbFJNekl4SURJMklETTVOQ0F4TVRGUk5EQXpJREV5TVNBME1EWWdNVEl4VVRReE1DQXhNakVnTkRFNUlERXhNbFEwTWprZ09UaFVOREl3SURnelZETTVNU0ExTlZRek5EWWdNalZVTWpneUlEQlVNakF5SUMweE1WRXhNamNnTFRFeElEZ3hJRE0zVkRNMElERTFPVm9pTHo0OGNHRjBhQ0JwWkQwaVRVcFlMVEl0VkVWWUxVNHRNMFFpSUdROUlrMDFOaUF6TkRkUk5UWWdNell3SURjd0lETTJOMGczTURkUk56SXlJRE0xT1NBM01qSWdNelEzVVRjeU1pQXpNellnTnpBNElETXlPRXd6T1RBZ016STNTRGN5VVRVMklETXpNaUExTmlBek5EZGFUVFUySURFMU0xRTFOaUF4TmpnZ056SWdNVGN6U0Rjd09GRTNNaklnTVRZeklEY3lNaUF4TlROUk56SXlJREUwTUNBM01EY2dNVE16U0Rjd1VUVTJJREUwTUNBMU5pQXhOVE5hSWk4K1BIQmhkR2dnYVdROUlrMUtXQzB5TFZSRldDMU9MVEk0SWlCa1BTSk5PVFFnTWpVd1VUazBJRE14T1NBeE1EUWdNemd4VkRFeU55QTBPRGhVTVRZMElEVTNObFF5TURJZ05qUXpWREkwTkNBMk9UVlVNamMzSURjeU9WUXpNRElnTnpVd1NETXhOVWd6TVRsUk16TXpJRGMxTUNBek16TWdOelF4VVRNek15QTNNemdnTXpFMklEY3lNRlF5TnpVZ05qWTNWREl5TmlBMU9ERlVNVGcwSURRME0xUXhOamNnTWpVd1ZERTROQ0ExT0ZReU1qVWdMVGd4VkRJM05DQXRNVFkzVkRNeE5pQXRNakl3VkRNek15QXRNalF4VVRNek15QXRNalV3SURNeE9DQXRNalV3U0RNeE5VZ3pNREpNTWpjMElDMHlNalpSTVRnd0lDMHhOREVnTVRNM0lDMHhORlE1TkNBeU5UQmFJaTgrUEhCaGRHZ2dhV1E5SWsxS1dDMHlMVlJGV0MxSkxURkVORFJHSWlCa1BTSk5Oek1nTmpRM1VUY3pJRFkxTnlBM055QTJOekJVT0RrZ05qZ3pVVGt3SURZNE15QXhOakVnTmpnNFZESXpOQ0EyT1RSUk1qUTJJRFk1TkNBeU5EWWdOamcxVkRJeE1pQTFOREpSTWpBMElEVXdPQ0F4T1RVZ05EY3lWREU0TUNBME1UaE1NVGMySURNNU9WRXhOellnTXprMklERTRNaUEwTURKUk1qTXhJRFEwTWlBeU9ETWdORFF5VVRNME5TQTBORElnTXpneklETTVObFEwTWpJZ01qZ3dVVFF5TWlBeE5qa2dNelF6SURjNVZERTNNeUF0TVRGUk1USXpJQzB4TVNBNE1pQXlOMVEwTUNBeE5UQldNVFU1VVRRd0lERTRNQ0EwT0NBeU1UZFVPVGNnTkRFMFVURTBOeUEyTVRFZ01UUTNJRFl5TTFReE1Ea2dOak0zVVRFd05DQTJNemNnTVRBeElEWXpOMGc1TmxFNE5pQTJNemNnT0RNZ05qTTNWRGMySURZME1GUTNNeUEyTkRkYVRUTXpOaUF6TWpWV016TXhVVE16TmlBME1EVWdNamMxSURRd05WRXlOVGdnTkRBMUlESTBNQ0F6T1RkVU1qQTNJRE0zTmxReE9ERWdNelV5VkRFMk15QXpNekJNTVRVM0lETXlNa3d4TXpZZ01qTTJVVEV4TkNBeE5UQWdNVEUwSURFeE5GRXhNVFFnTmpZZ01UTTRJRFF5VVRFMU5DQXlOaUF4TnpnZ01qWlJNakV4SURJMklESTBOU0ExT0ZFeU56QWdPREVnTWpnMUlERXhORlF6TVRnZ01qRTVVVE16TmlBeU9URWdNek0ySURNeU5Wb2lMejQ4Y0dGMGFDQnBaRDBpVFVwWUxUSXRWRVZZTFVrdE1VUTBNMElpSUdROUlrMHlNamdnTmpNM1VURTVOQ0EyTXpjZ01Ua3lJRFkwTVZFeE9URWdOalF6SURFNU1TQTJORGxSTVRreElEWTNNeUF5TURJZ05qZ3lVVEl3TkNBMk9ETWdNakU1SURZNE0xRXlOakFnTmpneElETTFOU0EyT0RGUk16ZzVJRFk0TVNBME1UZ2dOamd4VkRRMk15QTJPREpVTkRneklEWTRNbEUwT1RrZ05qZ3lJRFE1T1NBMk56SlJORGs1SURZM01DQTBPVGNnTmpVNFVUUTVNaUEyTkRFZ05EZzNJRFl6T0VnME9EVlJORGd6SURZek9DQTBPREFnTmpNNFZEUTNNeUEyTXpoVU5EWTBJRFl6TjFRME5UVWdOak0zVVRReE5pQTJNellnTkRBMUlEWXpORlF6T0RjZ05qSXpVVE00TkNBMk1Ua2dNelUxSURVd01GRXpORGdnTkRjMElETTBNQ0EwTkRKVU16STRJRE01TlV3ek1qUWdNemd3VVRNeU5DQXpOemdnTkRZNUlETTNPRWcyTVRSTU5qRTFJRE00TVZFMk1UVWdNemcwSURZME5pQTFNRFJSTmpjMElEWXhPU0EyTnpRZ05qSTNWRFl4TnlBMk16ZFJOVGswSURZek55QTFPRGNnTmpNNVZEVTRNQ0EyTkRoUk5UZ3dJRFkxTUNBMU9ESWdOall3VVRVNE5pQTJOemNnTlRnNElEWTNPVlEyTURRZ05qZ3lVVFl3T1NBMk9ESWdOalEySURZNE1WUTNOREFnTmpnd1VUZ3dNaUEyT0RBZ09ETTFJRFk0TVZRNE56RWdOamd5VVRnNE9DQTJPRElnT0RnNElEWTNNbEU0T0RnZ05qUTFJRGczTmlBMk16aElPRGMwVVRnM01pQTJNemdnT0RZNUlEWXpPRlE0TmpJZ05qTTRWRGcxTXlBMk16ZFVPRFEwSURZek4xRTRNRFVnTmpNMklEYzVOQ0EyTXpSVU56YzJJRFl5TTFFM056TWdOakU0SURjd05DQXpOREJVTmpNMElEVTRVVFl6TkNBMU1TQTJNemdnTlRGUk5qUTJJRFE0SURZNU1pQTBOa2czTWpOUk56STVJRE00SURjeU9TQXpOMVEzTWpZZ01UbFJOekl5SURZZ056RTJJREJJTnpBeFVUWTJOQ0F5SURVMk55QXlVVFV6TXlBeUlEVXdOQ0F5VkRRMU9DQXlWRFF6TnlBeFVUUXlNQ0F4SURReU1DQXhNRkUwTWpBZ01UVWdOREl6SURJMFVUUXlPQ0EwTXlBME16TWdORFZSTkRNM0lEUTJJRFEwT0NBME5rZzBOVFJSTkRneElEUTJJRFV4TkNBME9WRTFNakFnTlRBZ05USXlJRFV3VkRVeU9DQTFOVlExTXpRZ05qUlVOVFF3SURneVZEVTBOeUF4TVRCVU5UVTRJREUxTTFFMU5qVWdNVGd4SURVMk9TQXhPVGhSTmpBeUlETXpNQ0EyTURJZ016TXhWRFExTnlBek16SklNekV5VERJM09TQXhPVGRSTWpRMUlEWXpJREkwTlNBMU9GRXlORFVnTlRFZ01qVXpJRFE1VkRNd015QTBOa2d6TXpSUk16UXdJRE00SURNME1DQXpOMVF6TXpjZ01UbFJNek16SURZZ016STNJREJJTXpFeVVUSTNOU0F5SURFM09DQXlVVEUwTkNBeUlERXhOU0F5VkRZNUlESlVORGdnTVZFek1TQXhJRE14SURFd1VUTXhJREV5SURNMElESTBVVE01SURReklEUTBJRFExVVRRNElEUTJJRFU1SURRMlNEWTFVVGt5SURRMklERXlOU0EwT1ZFeE16a2dOVElnTVRRMElEWXhVVEUwTnlBMk5TQXlNVFlnTXpNNVZESTROU0EyTWpoUk1qZzFJRFl6TlNBeU1qZ2dOak0zV2lJdlBqeHdZWFJvSUdsa1BTSk5TbGd0TWkxVVJWZ3RUaTB5T1NJZ1pEMGlUVFl3SURjME9VdzJOQ0EzTlRCUk5qa2dOelV3SURjMElEYzFNRWc0Tmt3eE1UUWdOekkyVVRJd09DQTJOREVnTWpVeElEVXhORlF5T1RRZ01qVXdVVEk1TkNBeE9ESWdNamcwSURFeE9WUXlOakVnTVRKVU1qSTBJQzAzTmxReE9EWWdMVEUwTTFReE5EVWdMVEU1TkZReE1UTWdMVEl5TjFRNU1DQXRNalEyVVRnM0lDMHlORGtnT0RZZ0xUSTFNRWczTkZFMk5pQXRNalV3SURZeklDMHlOVEJVTlRnZ0xUSTBOMVExTlNBdE1qTTRVVFUySUMweU16Y2dOallnTFRJeU5WRXlNakVnTFRZMElESXlNU0F5TlRCVU5qWWdOekkxVVRVMklEY3pOeUExTlNBM016aFJOVFVnTnpRMklEWXdJRGMwT1ZvaUx6NDhjR0YwYUNCcFpEMGlUVXBZTFRJdFZFVllMVTR0TXpFaUlHUTlJazB5TVRNZ05UYzRUREl3TUNBMU56TlJNVGcySURVMk9DQXhOakFnTlRZelZERXdNaUExTlRaSU9ETldOakF5U0RFd01sRXhORGtnTmpBMElERTRPU0EyTVRkVU1qUTFJRFkwTVZReU56TWdOall6VVRJM05TQTJOallnTWpnMUlEWTJObEV5T1RRZ05qWTJJRE13TWlBMk5qQldNell4VERNd015QTJNVkV6TVRBZ05UUWdNekUxSURVeVZETXpPU0EwT0ZRME1ERWdORFpJTkRJM1ZqQklOREUyVVRNNU5TQXpJREkxTnlBelVURXlNU0F6SURFd01DQXdTRGc0VmpRMlNERXhORkV4TXpZZ05EWWdNVFV5SURRMlZERTNOeUEwTjFReE9UTWdOVEJVTWpBeElEVXlWREl3TnlBMU4xUXlNVE1nTmpGV05UYzRXaUl2UGp4d1lYUm9JR2xrUFNKTlNsZ3RNaTFVUlZndFNTMHhSRFF6T1NJZ1pEMGlUVFE0SURGUk16RWdNU0F6TVNBeE1WRXpNU0F4TXlBek5DQXlOVkV6T0NBME1TQTBNaUEwTTFRMk5TQTBObEU1TWlBME5pQXhNalVnTkRsUk1UTTVJRFV5SURFME5DQTJNVkV4TkRZZ05qWWdNakUxSURNME1sUXlPRFVnTmpJeVVUSTROU0EyTWprZ01qZ3hJRFl5T1ZFeU56TWdOak15SURJeU9DQTJNelJJTVRrM1VURTVNU0EyTkRBZ01Ua3hJRFkwTWxReE9UTWdOalU1VVRFNU55QTJOellnTWpBeklEWTRNRWczTkRKUk56UTVJRFkzTmlBM05Ea2dOalk1VVRjME9TQTJOalFnTnpNMklEVTFOMVEzTWpJZ05EUTNVVGN5TUNBME5EQWdOekF5SURRME1FZzJPVEJSTmpneklEUTBOU0EyT0RNZ05EVXpVVFk0TXlBME5UUWdOamcySURRM04xUTJPRGtnTlRNd1VUWTRPU0ExTmpBZ05qZ3lJRFUzT1ZRMk5qTWdOakV3VkRZeU5pQTJNalpVTlRjMUlEWXpNMVExTURNZ05qTTBTRFE0TUZFek9UZ2dOak16SURNNU15QTJNekZSTXpnNElEWXlPU0F6T0RZZ05qSXpVVE00TlNBMk1qSWdNelV5SURRNU1rd3pNakFnTXpZelNETTNOVkV6TnpnZ016WXpJRE01T0NBek5qTlVOREkySURNMk5GUTBORGdnTXpZM1ZEUTNNaUF6TnpSVU5EZzVJRE00TmxFMU1ESWdNems0SURVeE1TQTBNVGxVTlRJMElEUTFOMVExTWprZ05EYzFVVFV6TWlBME9EQWdOVFE0SURRNE1FZzFOakJSTlRZM0lEUTNOU0ExTmpjZ05EY3dVVFUyTnlBME5qY2dOVE0ySURNek9WUTFNRElnTWpBM1VUVXdNQ0F5TURBZ05EZ3lJREl3TUVnME56QlJORFl6SURJd05pQTBOak1nTWpFeVVUUTJNeUF5TVRVZ05EWTRJREl6TkZRME56TWdNamMwVVRRM015QXpNRE1nTkRVeklETXhNRlF6TmpRZ016RTNTRE13T1V3eU56Y2dNVGt3VVRJME5TQTJOaUF5TkRVZ05qQlJNalExSURRMklETXpOQ0EwTmtnek5UbFJNelkxSURRd0lETTJOU0F6T1ZRek5qTWdNVGxSTXpVNUlEWWdNelV6SURCSU16TTJVVEk1TlNBeUlERTROU0F5VVRFeU1DQXlJRGcySURKVU5EZ2dNVm9pTHo0OEwyUmxabk0rUEdjZ2MzUnliMnRsUFNKamRYSnlaVzUwUTI5c2IzSWlJR1pwYkd3OUltTjFjbkpsYm5SRGIyeHZjaUlnYzNSeWIydGxMWGRwWkhSb1BTSXdJaUIwY21GdWMyWnZjbTA5SW5OallXeGxLREVzTFRFcElqNDhaeUJrWVhSaExXMXRiQzF1YjJSbFBTSnRZWFJvSWo0OFp5QmtZWFJoTFcxdGJDMXViMlJsUFNKdGFTSStQSFZ6WlNCa1lYUmhMV005SWpGRU56QkRJaUI0YkdsdWF6cG9jbVZtUFNJalRVcFlMVEl0VkVWWUxVa3RNVVEzTUVNaUx6NDhMMmMrUEdjZ1pHRjBZUzF0Yld3dGJtOWtaVDBpYlc4aUlIUnlZVzV6Wm05eWJUMGlkSEpoYm5Oc1lYUmxLRGM1TkM0NExEQXBJajQ4ZFhObElHUmhkR0V0WXowaU1qSTBPQ0lnZUd4cGJtczZhSEpsWmowaUkwMUtXQzB5TFZSRldDMU9MVEl5TkRnaUx6NDhMMmMrUEdjZ1pHRjBZUzF0Yld3dGJtOWtaVDBpYlhOMVlpSWdkSEpoYm5ObWIzSnRQU0owY21GdWMyeGhkR1VvTVRnMU1DNDJMREFwSWo0OFp5QmtZWFJoTFcxdGJDMXViMlJsUFNKdGFTSStQSFZ6WlNCa1lYUmhMV005SWpGRU56QkRJaUI0YkdsdWF6cG9jbVZtUFNJalRVcFlMVEl0VkVWWUxVa3RNVVEzTUVNaUx6NDhMMmMrUEdjZ1pHRjBZUzF0Yld3dGJtOWtaVDBpYldraUlIUnlZVzV6Wm05eWJUMGlkSEpoYm5Oc1lYUmxLRFUxTUN3dE1UVXdLU0J6WTJGc1pTZ3dMamN3TnlraVBqeDFjMlVnWkdGMFlTMWpQU0l4UkRRMU1DSWdlR3hwYm1zNmFISmxaajBpSTAxS1dDMHlMVlJGV0MxSkxURkVORFV3SWk4K1BDOW5Qand2Wno0OFp5QmtZWFJoTFcxdGJDMXViMlJsUFNKdGJ5SWdkSEpoYm5ObWIzSnRQU0owY21GdWMyeGhkR1VvTXpBek5DNDFMREFwSWo0OGRYTmxJR1JoZEdFdFl6MGlNMFFpSUhoc2FXNXJPbWh5WldZOUlpTk5TbGd0TWkxVVJWZ3RUaTB6UkNJdlBqd3ZaejQ4WnlCa1lYUmhMVzF0YkMxdWIyUmxQU0p0YnlJZ2RISmhibk5tYjNKdFBTSjBjbUZ1YzJ4aGRHVW9OREE1TUM0ekxEQXBJajQ4ZFhObElHUmhkR0V0WXowaU1qZ2lJSGhzYVc1ck9taHlaV1k5SWlOTlNsZ3RNaTFVUlZndFRpMHlPQ0l2UGp3dlp6NDhaeUJrWVhSaExXMXRiQzF1YjJSbFBTSnRabkpoWXlJZ2RISmhibk5tYjNKdFBTSjBjbUZ1YzJ4aGRHVW9ORFEzT1M0ekxEQXBJajQ4WnlCa1lYUmhMVzF0YkMxdWIyUmxQU0p0YzNWaUlpQjBjbUZ1YzJadmNtMDlJblJ5WVc1emJHRjBaU2d5TWpBc05qYzJLU0krUEdjZ1pHRjBZUzF0Yld3dGJtOWtaVDBpYldraVBqeDFjMlVnWkdGMFlTMWpQU0l4UkRjd1F5SWdlR3hwYm1zNmFISmxaajBpSTAxS1dDMHlMVlJGV0MxSkxURkVOekJESWk4K1BDOW5QanhuSUdSaGRHRXRiVzFzTFc1dlpHVTlJbTFwSWlCMGNtRnVjMlp2Y20wOUluUnlZVzV6YkdGMFpTZzFOVEFzTFRFMU1Da2djMk5oYkdVb01DNDNNRGNwSWo0OGRYTmxJR1JoZEdFdFl6MGlNVVEwTkVZaUlIaHNhVzVyT21oeVpXWTlJaU5OU2xndE1pMVVSVmd0U1MweFJEUTBSaUl2UGp3dlp6NDhMMmMrUEdjZ1pHRjBZUzF0Yld3dGJtOWtaVDBpYldraUlIUnlZVzV6Wm05eWJUMGlkSEpoYm5Oc1lYUmxLREl5Tnk0M0xDMDJPRFlwSWo0OGRYTmxJR1JoZEdFdFl6MGlNVVEwTTBJaUlIaHNhVzVyT21oeVpXWTlJaU5OU2xndE1pMVVSVmd0U1MweFJEUXpRaUl2UGp3dlp6NDhjbVZqZENCM2FXUjBhRDBpTVRFd015NHpJaUJvWldsbmFIUTlJall3SWlCNFBTSXhNakFpSUhrOUlqSXlNQ0l2UGp3dlp6NDhaeUJrWVhSaExXMXRiQzF1YjJSbFBTSnRjM1Z3SWlCMGNtRnVjMlp2Y20wOUluUnlZVzV6YkdGMFpTZzFPREl5TGpZc01Da2lQanhuSUdSaGRHRXRiVzFzTFc1dlpHVTlJbTF2SWo0OGRYTmxJR1JoZEdFdFl6MGlNamtpSUhoc2FXNXJPbWh5WldZOUlpTk5TbGd0TWkxVVJWZ3RUaTB5T1NJdlBqd3ZaejQ4WnlCa1lYUmhMVzF0YkMxdWIyUmxQU0p0Wm5KaFl5SWdkSEpoYm5ObWIzSnRQU0owY21GdWMyeGhkR1VvTkRJeUxEUXhNeWtnYzJOaGJHVW9NQzQzTURjcElqNDhaeUJrWVhSaExXMXRiQzF1YjJSbFBTSnRiaUlnZEhKaGJuTm1iM0p0UFNKMGNtRnVjMnhoZEdVb016QTRMRE01TkNrZ2MyTmhiR1VvTUM0M01EY3BJajQ4ZFhObElHUmhkR0V0WXowaU16RWlJSGhzYVc1ck9taHlaV1k5SWlOTlNsZ3RNaTFVUlZndFRpMHpNU0l2UGp3dlp6NDhaeUJrWVhSaExXMXRiQzF1YjJSbFBTSnRhU0lnZEhKaGJuTm1iM0p0UFNKMGNtRnVjMnhoZEdVb01qSXdMQzB6TkRVcElITmpZV3hsS0RBdU56QTNLU0krUEhWelpTQmtZWFJoTFdNOUlqRkVORE01SWlCNGJHbHVhenBvY21WbVBTSWpUVXBZTFRJdFZFVllMVWt0TVVRME16a2lMejQ4TDJjK1BISmxZM1FnZDJsa2RHZzlJamN5T1M0MklpQm9aV2xuYUhROUlqWXdJaUI0UFNJeE1qQWlJSGs5SWpJeU1DSXZQand2Wno0OEwyYytQQzluUGp3dlp6NDhMM04yWno0PSIsCgkiUmVhbFZpZXdTaXplSnNvbiIgOiAie1wiaGVpZ2h0XCI6NjQyLjg1NzEzMTk1ODAwNzgsXCJ3aWR0aFwiOjI0NjQuMjg1NzM2MDgzOTg0NH0iCn0K"/>
    </extobj>
    <extobj name="2384804F-3998-4D57-9195-F3826E402611-4">
      <extobjdata type="2384804F-3998-4D57-9195-F3826E402611" data="ewoJIkltZ1NldHRpbmdKc29uIiA6ICJ7XCJoZWlnaHRcIjozNS43MTQyODU3MTQyODU3MSxcIndpZHRoXCI6MjA4LjAzNTcxNDI4NTcxNDI4fSIsCgkiTGF0ZXgiIDogIlxccmhvIFxcYXBwcm94IFxccmhvX3MgPSAtKFxcZnJhY3sxfXtIfSlcXGxuKDEtXFxyaG9fYl5cXGZyYWN7MX17Rn0pIiwKCSJMYXRleEltZ0Jhc2U2NCIgOiAiUEhOMlp5QjRiV3h1Y3owaWFIUjBjRG92TDNkM2R5NTNNeTV2Y21jdk1qQXdNQzl6ZG1jaUlIZHBaSFJvUFNJeU5pNDJOalpsZUNJZ2FHVnBaMmgwUFNJMExqVTRPR1Y0SWlCeWIyeGxQU0pwYldjaUlHWnZZM1Z6WVdKc1pUMGlabUZzYzJVaUlIWnBaWGRDYjNnOUlqQWdMVEV6TkRJZ01URTNPRFl1TlNBeU1ESTRJaUI0Yld4dWN6cDRiR2x1YXowaWFIUjBjRG92TDNkM2R5NTNNeTV2Y21jdk1UazVPUzk0YkdsdWF5SWdZWEpwWVMxb2FXUmtaVzQ5SW5SeWRXVWlJSE4wZVd4bFBTSjJaWEowYVdOaGJDMWhiR2xuYmpvZ0xURXVOVFV5WlhnN0lHMWhlQzEzYVdSMGFEb2dPVGdsT3lJK1BHUmxabk0rUEhCaGRHZ2dhV1E5SWsxS1dDMHhNeTFVUlZndFNTMHhSRGN3UXlJZ1pEMGlUVFU0SUMweU1UWlJNalVnTFRJeE5pQXlNeUF0TVRnMlVUSXpJQzB4TnpZZ056TWdNalpVTVRJM0lESXpORkV4TkRNZ01qZzVJREU0TWlBek5ERlJNalV5SURReU55QXpOREVnTkRReFVUTTBNeUEwTkRFZ016UTVJRFEwTVZRek5Ua2dORFF5VVRRek1pQTBORElnTkRjeElETTVORlExTVRBZ01qYzJVVFV4TUNBeU1Ua2dORGcySURFMk5WUTBNalVnTnpSVU16UTFJREV6VkRJMk5pQXRNVEJJTWpVMVNESTBPRkV4T1RjZ0xURXdJREUyTlNBek5Vd3hOakFnTkRGTU1UTXpJQzAzTVZFeE1EZ2dMVEUyT0NBeE1EUWdMVEU0TVZRNU1pQXRNakF5VVRjMklDMHlNVFlnTlRnZ0xUSXhObHBOTkRJMElETXlNbEUwTWpRZ016VTVJRFF3TnlBek9ESlVNelUzSURRd05WRXpNaklnTkRBMUlESTROeUF6TnpaVU1qTXhJRE13TUZFeU1UY2dNalk1SURFNU15QXhOekJNTVRjMklERXdNbEV4T1RNZ01qWWdNall3SURJMlVUSTVPQ0F5TmlBek16UWdOakpSTXpZM0lEa3lJRE00T1NBeE5UaFVOREU0SURJMk5sUTBNalFnTXpJeVdpSXZQanh3WVhSb0lHbGtQU0pOU2xndE1UTXRWRVZZTFU0dE1qSTBPQ0lnWkQwaVRUVTFJRE14T1ZFMU5TQXpOakFnTnpJZ016a3pWREV4TkNBME5EUlVNVFl6SURRM01sUXlNRFVnTkRneVVUSXdOeUEwT0RJZ01qRXpJRFE0TWxReU1qTWdORGd6VVRJMk1pQTBPRE1nTWprMklEUTJPRlF6T1RNZ05ERXpURFEwTXlBek9ERlJOVEF5SURNME5pQTFOVE1nTXpRMlVUWXdPU0F6TkRZZ05qUTVJRE0zTlZRMk9UUWdORFUwVVRZNU5DQTBOalVnTmprNElEUTNORlEzTURnZ05EZ3pVVGN5TWlBME9ETWdOekl5SURRMU1sRTNNaklnTXpnMklEWTNOU0F6TXpoVU5UVTFJREk0T1ZFMU1UUWdNamc1SURRMk9DQXpNVEJVTXpnNElETTFOMVF6TURnZ05EQTBWREl5TkNBME1qWlJNVFkwSURReU5pQXhNalVnTXprelZEZ3pJRE14T0ZFNE1TQXlPRGtnTmprZ01qZzVVVFUxSURJNE9TQTFOU0F6TVRsYVRUVTFJRGcxVVRVMUlERXlOaUEzTWlBeE5UbFVNVEUwSURJeE1GUXhOak1nTWpNNFZESXdOU0F5TkRoUk1qQTNJREkwT0NBeU1UTWdNalE0VkRJeU15QXlORGxSTWpZeUlESTBPU0F5T1RZZ01qTTBWRE01TXlBeE56bE1ORFF6SURFME4xRTFNRElnTVRFeUlEVTFNeUF4TVRKUk5qQTVJREV4TWlBMk5Ea2dNVFF4VkRZNU5DQXlNakJSTmprMElESTBPU0EzTURnZ01qUTVWRGN5TWlBeU1UZFJOekl5SURFMU15QTJOelVnTVRBMFZEVTFOU0ExTlZFMU1UUWdOVFVnTkRZNElEYzJWRE00T0NBeE1qTlVNekE0SURFM01GUXlNalFnTVRreVVURTJOQ0F4T1RJZ01USTFJREUxT1ZRNE15QTRORkU0TUNBMU5TQTJPU0ExTlZFMU5TQTFOU0ExTlNBNE5Wb2lMejQ4Y0dGMGFDQnBaRDBpVFVwWUxURXpMVlJGV0MxSkxURkVORFl3SWlCa1BTSk5NVE14SURJNE9WRXhNekVnTXpJeElERTBOeUF6TlRSVU1qQXpJRFF4TlZRek1EQWdORFF5VVRNMk1pQTBORElnTXprd0lEUXhOVlEwTVRrZ016VTFVVFF4T1NBek1qTWdOREF5SURNd09GUXpOalFnTWpreVVUTTFNU0F5T1RJZ016UXdJRE13TUZRek1qZ2dNekkyVVRNeU9DQXpORElnTXpNM0lETTFORlF6TlRRZ016Y3lWRE0yTnlBek56aFJNelk0SURNM09DQXpOamdnTXpjNVVUTTJPQ0F6T0RJZ016WXhJRE00T0ZRek16WWdNems1VkRJNU55QTBNRFZSTWpRNUlEUXdOU0F5TWpjZ016YzVWREl3TkNBek1qWlJNakEwSURNd01TQXlNak1nTWpreFZESTNPQ0F5TnpSVU16TXdJREkxT1ZFek9UWWdNak13SURNNU5pQXhOak5STXprMklERXpOU0F6T0RVZ01UQTNWRE0xTWlBMU1WUXlPRGtnTjFReE9UVWdMVEV3VVRFeE9DQXRNVEFnT0RZZ01UbFVOVE1nT0RkUk5UTWdNVEkySURjMElERTBNMVF4TVRnZ01UWXdVVEV6TXlBeE5qQWdNVFEySURFMU1WUXhOakFnTVRJd1VURTJNQ0E1TkNBeE5ESWdOelpVTVRFeElEVTRVVEV3T1NBMU55QXhNRGdnTlRkVU1UQTNJRFUxVVRFd09DQTFNaUF4TVRVZ05EZFVNVFEySURNMFZESXdNU0F5TjFFeU16Y2dNamNnTWpZeklETTRWRE13TVNBMk5sUXpNVGdnT1RkVU16SXpJREV5TWxFek1qTWdNVFV3SURNd01pQXhOalJVTWpVMElERTRNVlF4T1RVZ01UazJWREUwT0NBeU16RlJNVE14SURJMU5pQXhNekVnTWpnNVdpSXZQanh3WVhSb0lHbGtQU0pOU2xndE1UTXRWRVZZTFU0dE0wUWlJR1E5SWswMU5pQXpORGRSTlRZZ016WXdJRGN3SURNMk4wZzNNRGRSTnpJeUlETTFPU0EzTWpJZ016UTNVVGN5TWlBek16WWdOekE0SURNeU9Fd3pPVEFnTXpJM1NEY3lVVFUySURNek1pQTFOaUF6TkRkYVRUVTJJREUxTTFFMU5pQXhOamdnTnpJZ01UY3pTRGN3T0ZFM01qSWdNVFl6SURjeU1pQXhOVE5STnpJeUlERTBNQ0EzTURjZ01UTXpTRGN3VVRVMklERTBNQ0ExTmlBeE5UTmFJaTgrUEhCaGRHZ2dhV1E5SWsxS1dDMHhNeTFVUlZndFRpMHlNakV5SWlCa1BTSk5PRFFnTWpNM1ZEZzBJREkxTUZRNU9DQXlOekJJTmpjNVVUWTVOQ0F5TmpJZ05qazBJREkxTUZRMk56a2dNak13U0RrNFVUZzBJREl6TnlBNE5DQXlOVEJhSWk4K1BIQmhkR2dnYVdROUlrMUtXQzB4TXkxVVJWZ3RUaTB5T0NJZ1pEMGlUVGswSURJMU1GRTVOQ0F6TVRrZ01UQTBJRE00TVZReE1qY2dORGc0VkRFMk5DQTFOelpVTWpBeUlEWTBNMVF5TkRRZ05qazFWREkzTnlBM01qbFVNekF5SURjMU1FZ3pNVFZJTXpFNVVUTXpNeUEzTlRBZ016TXpJRGMwTVZFek16TWdOek00SURNeE5pQTNNakJVTWpjMUlEWTJOMVF5TWpZZ05UZ3hWREU0TkNBME5ETlVNVFkzSURJMU1GUXhPRFFnTlRoVU1qSTFJQzA0TVZReU56UWdMVEUyTjFRek1UWWdMVEl5TUZRek16TWdMVEkwTVZFek16TWdMVEkxTUNBek1UZ2dMVEkxTUVnek1UVklNekF5VERJM05DQXRNakkyVVRFNE1DQXRNVFF4SURFek55QXRNVFJVT1RRZ01qVXdXaUl2UGp4d1lYUm9JR2xrUFNKTlNsZ3RNVE10VkVWWUxVNHRNekVpSUdROUlrMHlNVE1nTlRjNFRESXdNQ0ExTnpOUk1UZzJJRFUyT0NBeE5qQWdOVFl6VkRFd01pQTFOVFpJT0ROV05qQXlTREV3TWxFeE5Ea2dOakEwSURFNE9TQTJNVGRVTWpRMUlEWTBNVlF5TnpNZ05qWXpVVEkzTlNBMk5qWWdNamcxSURZMk5sRXlPVFFnTmpZMklETXdNaUEyTmpCV016WXhURE13TXlBMk1WRXpNVEFnTlRRZ016RTFJRFV5VkRNek9TQTBPRlEwTURFZ05EWklOREkzVmpCSU5ERTJVVE01TlNBeklESTFOeUF6VVRFeU1TQXpJREV3TUNBd1NEZzRWalEyU0RFeE5GRXhNellnTkRZZ01UVXlJRFEyVkRFM055QTBOMVF4T1RNZ05UQlVNakF4SURVeVZESXdOeUExTjFReU1UTWdOakZXTlRjNFdpSXZQanh3WVhSb0lHbGtQU0pOU2xndE1UTXRWRVZZTFVrdE1VUTBNMElpSUdROUlrMHlNamdnTmpNM1VURTVOQ0EyTXpjZ01Ua3lJRFkwTVZFeE9URWdOalF6SURFNU1TQTJORGxSTVRreElEWTNNeUF5TURJZ05qZ3lVVEl3TkNBMk9ETWdNakU1SURZNE0xRXlOakFnTmpneElETTFOU0EyT0RGUk16ZzVJRFk0TVNBME1UZ2dOamd4VkRRMk15QTJPREpVTkRneklEWTRNbEUwT1RrZ05qZ3lJRFE1T1NBMk56SlJORGs1SURZM01DQTBPVGNnTmpVNFVUUTVNaUEyTkRFZ05EZzNJRFl6T0VnME9EVlJORGd6SURZek9DQTBPREFnTmpNNFZEUTNNeUEyTXpoVU5EWTBJRFl6TjFRME5UVWdOak0zVVRReE5pQTJNellnTkRBMUlEWXpORlF6T0RjZ05qSXpVVE00TkNBMk1Ua2dNelUxSURVd01GRXpORGdnTkRjMElETTBNQ0EwTkRKVU16STRJRE01TlV3ek1qUWdNemd3VVRNeU5DQXpOemdnTkRZNUlETTNPRWcyTVRSTU5qRTFJRE00TVZFMk1UVWdNemcwSURZME5pQTFNRFJSTmpjMElEWXhPU0EyTnpRZ05qSTNWRFl4TnlBMk16ZFJOVGswSURZek55QTFPRGNnTmpNNVZEVTRNQ0EyTkRoUk5UZ3dJRFkxTUNBMU9ESWdOall3VVRVNE5pQTJOemNnTlRnNElEWTNPVlEyTURRZ05qZ3lVVFl3T1NBMk9ESWdOalEySURZNE1WUTNOREFnTmpnd1VUZ3dNaUEyT0RBZ09ETTFJRFk0TVZRNE56RWdOamd5VVRnNE9DQTJPRElnT0RnNElEWTNNbEU0T0RnZ05qUTFJRGczTmlBMk16aElPRGMwVVRnM01pQTJNemdnT0RZNUlEWXpPRlE0TmpJZ05qTTRWRGcxTXlBMk16ZFVPRFEwSURZek4xRTRNRFVnTmpNMklEYzVOQ0EyTXpSVU56YzJJRFl5TTFFM056TWdOakU0SURjd05DQXpOREJVTmpNMElEVTRVVFl6TkNBMU1TQTJNemdnTlRGUk5qUTJJRFE0SURZNU1pQTBOa2czTWpOUk56STVJRE00SURjeU9TQXpOMVEzTWpZZ01UbFJOekl5SURZZ056RTJJREJJTnpBeFVUWTJOQ0F5SURVMk55QXlVVFV6TXlBeUlEVXdOQ0F5VkRRMU9DQXlWRFF6TnlBeFVUUXlNQ0F4SURReU1DQXhNRkUwTWpBZ01UVWdOREl6SURJMFVUUXlPQ0EwTXlBME16TWdORFZSTkRNM0lEUTJJRFEwT0NBME5rZzBOVFJSTkRneElEUTJJRFV4TkNBME9WRTFNakFnTlRBZ05USXlJRFV3VkRVeU9DQTFOVlExTXpRZ05qUlVOVFF3SURneVZEVTBOeUF4TVRCVU5UVTRJREUxTTFFMU5qVWdNVGd4SURVMk9TQXhPVGhSTmpBeUlETXpNQ0EyTURJZ016TXhWRFExTnlBek16SklNekV5VERJM09TQXhPVGRSTWpRMUlEWXpJREkwTlNBMU9GRXlORFVnTlRFZ01qVXpJRFE1VkRNd015QTBOa2d6TXpSUk16UXdJRE00SURNME1DQXpOMVF6TXpjZ01UbFJNek16SURZZ016STNJREJJTXpFeVVUSTNOU0F5SURFM09DQXlVVEUwTkNBeUlERXhOU0F5VkRZNUlESlVORGdnTVZFek1TQXhJRE14SURFd1VUTXhJREV5SURNMElESTBVVE01SURReklEUTBJRFExVVRRNElEUTJJRFU1SURRMlNEWTFVVGt5SURRMklERXlOU0EwT1ZFeE16a2dOVElnTVRRMElEWXhVVEUwTnlBMk5TQXlNVFlnTXpNNVZESTROU0EyTWpoUk1qZzFJRFl6TlNBeU1qZ2dOak0zV2lJdlBqeHdZWFJvSUdsa1BTSk5TbGd0TVRNdFZFVllMVTR0TWpraUlHUTlJazAyTUNBM05EbE1OalFnTnpVd1VUWTVJRGMxTUNBM05DQTNOVEJJT0RaTU1URTBJRGN5TmxFeU1EZ2dOalF4SURJMU1TQTFNVFJVTWprMElESTFNRkV5T1RRZ01UZ3lJREk0TkNBeE1UbFVNall4SURFeVZESXlOQ0F0TnpaVU1UZzJJQzB4TkROVU1UUTFJQzB4T1RSVU1URXpJQzB5TWpkVU9UQWdMVEkwTmxFNE55QXRNalE1SURnMklDMHlOVEJJTnpSUk5qWWdMVEkxTUNBMk15QXRNalV3VkRVNElDMHlORGRVTlRVZ0xUSXpPRkUxTmlBdE1qTTNJRFkySUMweU1qVlJNakl4SUMwMk5DQXlNakVnTWpVd1ZEWTJJRGN5TlZFMU5pQTNNemNnTlRVZ056TTRVVFUxSURjME5pQTJNQ0EzTkRsYUlpOCtQSEJoZEdnZ2FXUTlJazFLV0MweE15MVVSVmd0VGkwMlF5SWdaRDBpVFRReUlEUTJTRFUyVVRrMUlEUTJJREV3TXlBMk1GWTJPRkV4TURNZ056Y2dNVEF6SURreFZERXdNeUF4TWpSVU1UQTBJREUyTjFReE1EUWdNakUzVkRFd05DQXlOekpVTVRBMElETXlPVkV4TURRZ016WTJJREV3TkNBME1EZFVNVEEwSURRNE1sUXhNRFFnTlRReVZERXdNeUExT0RaVU1UQXpJRFl3TTFFeE1EQWdOakl5SURnNUlEWXlPRlEwTkNBMk16ZElNalpXTmpZd1VUSTJJRFk0TXlBeU9DQTJPRE5NTXpnZ05qZzBVVFE0SURZNE5TQTJOeUEyT0RaVU1UQTBJRFk0T0ZFeE1qRWdOamc1SURFME1TQTJPVEJVTVRjeElEWTVNMVF4T0RJZ05qazBTREU0TlZZek56bFJNVGcxSURZeUlERTROaUEyTUZFeE9UQWdOVElnTVRrNElEUTVVVEl4T1NBME5pQXlORGNnTkRaSU1qWXpWakJJTWpVMVRESXpNaUF4VVRJd09TQXlJREU0TXlBeVZERTBOU0F6VkRFd055QXpWRFUzSURGTU16UWdNRWd5TmxZME5rZzBNbG9pTHo0OGNHRjBhQ0JwWkQwaVRVcFlMVEV6TFZSRldDMU9MVFpGSWlCa1BTSk5OREVnTkRaSU5UVlJPVFFnTkRZZ01UQXlJRFl3VmpZNFVURXdNaUEzTnlBeE1ESWdPVEZVTVRBeUlERXlNbFF4TURNZ01UWXhWREV3TXlBeU1ETlJNVEF6SURJek5DQXhNRE1nTWpZNVZERXdNaUF6TWpoV016VXhVVGs1SURNM01DQTRPQ0F6TnpaVU5ETWdNemcxU0RJMVZqUXdPRkV5TlNBME16RWdNamNnTkRNeFRETTNJRFF6TWxFME55QTBNek1nTmpVZ05ETTBWREV3TWlBME16WlJNVEU1SURRek55QXhNemdnTkRNNFZERTJOeUEwTkRGVU1UYzRJRFEwTWtneE9ERldOREF5VVRFNE1TQXpOalFnTVRneUlETTJORlF4T0RjZ016WTVWREU1T1NBek9EUlVNakU0SURRd01sUXlORGNnTkRJeFZESTROU0EwTXpkUk16QTFJRFEwTWlBek16WWdORFF5VVRRMU1DQTBNemdnTkRZeklETXlPVkUwTmpRZ016SXlJRFEyTkNBeE9UQldNVEEwVVRRMk5DQTJOaUEwTmpZZ05UbFVORGMzSURRNVVUUTVPQ0EwTmlBMU1qWWdORFpJTlRReVZqQklOVE0wVERVeE1DQXhVVFE0TnlBeUlEUTJNQ0F5VkRReU1pQXpVVE14T1NBeklETXhNQ0F3U0RNd01sWTBOa2d6TVRoUk16YzVJRFEySURNM09TQTJNbEV6T0RBZ05qUWdNemd3SURJd01GRXpOemtnTXpNMUlETTNPQ0F6TkROUk16Y3lJRE0zTVNBek5UZ2dNemcxVkRNek5DQTBNREpVTXpBNElEUXdORkV5TmpNZ05EQTBJREl5T1NBek56QlJNakF5SURNME15QXhPVFVnTXpFMVZERTROeUF5TXpKV01UWTRWakV3T0ZFeE9EY2dOemdnTVRnNElEWTRWREU1TVNBMU5WUXlNREFnTkRsUk1qSXhJRFEySURJME9TQTBOa2d5TmpWV01FZ3lOVGRNTWpNMElERlJNakV3SURJZ01UZ3pJREpVTVRRMUlETlJORElnTXlBek15QXdTREkxVmpRMlNEUXhXaUl2UGp4d1lYUm9JR2xrUFNKTlNsZ3RNVE10VkVWWUxVNHRNakEyTVNJZ1pEMGlJaTgrUEhCaGRHZ2dhV1E5SWsxS1dDMHhNeTFVUlZndFNTMHhSRFF6T1NJZ1pEMGlUVFE0SURGUk16RWdNU0F6TVNBeE1WRXpNU0F4TXlBek5DQXlOVkV6T0NBME1TQTBNaUEwTTFRMk5TQTBObEU1TWlBME5pQXhNalVnTkRsUk1UTTVJRFV5SURFME5DQTJNVkV4TkRZZ05qWWdNakUxSURNME1sUXlPRFVnTmpJeVVUSTROU0EyTWprZ01qZ3hJRFl5T1ZFeU56TWdOak15SURJeU9DQTJNelJJTVRrM1VURTVNU0EyTkRBZ01Ua3hJRFkwTWxReE9UTWdOalU1VVRFNU55QTJOellnTWpBeklEWTRNRWczTkRKUk56UTVJRFkzTmlBM05Ea2dOalk1VVRjME9TQTJOalFnTnpNMklEVTFOMVEzTWpJZ05EUTNVVGN5TUNBME5EQWdOekF5SURRME1FZzJPVEJSTmpneklEUTBOU0EyT0RNZ05EVXpVVFk0TXlBME5UUWdOamcySURRM04xUTJPRGtnTlRNd1VUWTRPU0ExTmpBZ05qZ3lJRFUzT1ZRMk5qTWdOakV3VkRZeU5pQTJNalpVTlRjMUlEWXpNMVExTURNZ05qTTBTRFE0TUZFek9UZ2dOak16SURNNU15QTJNekZSTXpnNElEWXlPU0F6T0RZZ05qSXpVVE00TlNBMk1qSWdNelV5SURRNU1rd3pNakFnTXpZelNETTNOVkV6TnpnZ016WXpJRE01T0NBek5qTlVOREkySURNMk5GUTBORGdnTXpZM1ZEUTNNaUF6TnpSVU5EZzVJRE00TmxFMU1ESWdNems0SURVeE1TQTBNVGxVTlRJMElEUTFOMVExTWprZ05EYzFVVFV6TWlBME9EQWdOVFE0SURRNE1FZzFOakJSTlRZM0lEUTNOU0ExTmpjZ05EY3dVVFUyTnlBME5qY2dOVE0ySURNek9WUTFNRElnTWpBM1VUVXdNQ0F5TURBZ05EZ3lJREl3TUVnME56QlJORFl6SURJd05pQTBOak1nTWpFeVVUUTJNeUF5TVRVZ05EWTRJREl6TkZRME56TWdNamMwVVRRM015QXpNRE1nTkRVeklETXhNRlF6TmpRZ016RTNTRE13T1V3eU56Y2dNVGt3VVRJME5TQTJOaUF5TkRVZ05qQlJNalExSURRMklETXpOQ0EwTmtnek5UbFJNelkxSURRd0lETTJOU0F6T1ZRek5qTWdNVGxSTXpVNUlEWWdNelV6SURCSU16TTJVVEk1TlNBeUlERTROU0F5VVRFeU1DQXlJRGcySURKVU5EZ2dNVm9pTHo0OGNHRjBhQ0JwWkQwaVRVcFlMVEV6TFZSRldDMUpMVEZFTkRSR0lpQmtQU0pOTnpNZ05qUTNVVGN6SURZMU55QTNOeUEyTnpCVU9Ea2dOamd6VVRrd0lEWTRNeUF4TmpFZ05qZzRWREl6TkNBMk9UUlJNalEySURZNU5DQXlORFlnTmpnMVZESXhNaUExTkRKUk1qQTBJRFV3T0NBeE9UVWdORGN5VkRFNE1DQTBNVGhNTVRjMklETTVPVkV4TnpZZ016azJJREU0TWlBME1ESlJNak14SURRME1pQXlPRE1nTkRReVVUTTBOU0EwTkRJZ016Z3pJRE01TmxRME1qSWdNamd3VVRReU1pQXhOamtnTXpReklEYzVWREUzTXlBdE1URlJNVEl6SUMweE1TQTRNaUF5TjFRME1DQXhOVEJXTVRVNVVUUXdJREU0TUNBME9DQXlNVGRVT1RjZ05ERTBVVEUwTnlBMk1URWdNVFEzSURZeU0xUXhNRGtnTmpNM1VURXdOQ0EyTXpjZ01UQXhJRFl6TjBnNU5sRTROaUEyTXpjZ09ETWdOak0zVkRjMklEWTBNRlEzTXlBMk5EZGFUVE16TmlBek1qVldNek14VVRNek5pQTBNRFVnTWpjMUlEUXdOVkV5TlRnZ05EQTFJREkwTUNBek9UZFVNakEzSURNM05sUXhPREVnTXpVeVZERTJNeUF6TXpCTU1UVTNJRE15TWt3eE16WWdNak0yVVRFeE5DQXhOVEFnTVRFMElERXhORkV4TVRRZ05qWWdNVE00SURReVVURTFOQ0F5TmlBeE56Z2dNalpSTWpFeElESTJJREkwTlNBMU9GRXlOekFnT0RFZ01qZzFJREV4TkZRek1UZ2dNakU1VVRNek5pQXlPVEVnTXpNMklETXlOVm9pTHo0OEwyUmxabk0rUEdjZ2MzUnliMnRsUFNKamRYSnlaVzUwUTI5c2IzSWlJR1pwYkd3OUltTjFjbkpsYm5SRGIyeHZjaUlnYzNSeWIydGxMWGRwWkhSb1BTSXdJaUIwY21GdWMyWnZjbTA5SW5OallXeGxLREVzTFRFcElqNDhaeUJrWVhSaExXMXRiQzF1YjJSbFBTSnRZWFJvSWo0OFp5QmtZWFJoTFcxdGJDMXViMlJsUFNKdGFTSStQSFZ6WlNCa1lYUmhMV005SWpGRU56QkRJaUI0YkdsdWF6cG9jbVZtUFNJalRVcFlMVEV6TFZSRldDMUpMVEZFTnpCRElpOCtQQzluUGp4bklHUmhkR0V0Ylcxc0xXNXZaR1U5SW0xdklpQjBjbUZ1YzJadmNtMDlJblJ5WVc1emJHRjBaU2czT1RRdU9Dd3dLU0krUEhWelpTQmtZWFJoTFdNOUlqSXlORGdpSUhoc2FXNXJPbWh5WldZOUlpTk5TbGd0TVRNdFZFVllMVTR0TWpJME9DSXZQand2Wno0OFp5QmtZWFJoTFcxdGJDMXViMlJsUFNKdGMzVmlJaUIwY21GdWMyWnZjbTA5SW5SeVlXNXpiR0YwWlNneE9EVXdMallzTUNraVBqeG5JR1JoZEdFdGJXMXNMVzV2WkdVOUltMXBJajQ4ZFhObElHUmhkR0V0WXowaU1VUTNNRU1pSUhoc2FXNXJPbWh5WldZOUlpTk5TbGd0TVRNdFZFVllMVWt0TVVRM01FTWlMejQ4TDJjK1BHY2daR0YwWVMxdGJXd3RibTlrWlQwaWJXa2lJSFJ5WVc1elptOXliVDBpZEhKaGJuTnNZWFJsS0RVMU1Dd3RNVFV3S1NCelkyRnNaU2d3TGpjd055a2lQangxYzJVZ1pHRjBZUzFqUFNJeFJEUTJNQ0lnZUd4cGJtczZhSEpsWmowaUkwMUtXQzB4TXkxVVJWZ3RTUzB4UkRRMk1DSXZQand2Wno0OEwyYytQR2NnWkdGMFlTMXRiV3d0Ym05a1pUMGliVzhpSUhSeVlXNXpabTl5YlQwaWRISmhibk5zWVhSbEtETXdOakFzTUNraVBqeDFjMlVnWkdGMFlTMWpQU0l6UkNJZ2VHeHBibXM2YUhKbFpqMGlJMDFLV0MweE15MVVSVmd0VGkwelJDSXZQand2Wno0OFp5QmtZWFJoTFcxdGJDMXViMlJsUFNKdGJ5SWdkSEpoYm5ObWIzSnRQU0owY21GdWMyeGhkR1VvTkRFeE5TNDNMREFwSWo0OGRYTmxJR1JoZEdFdFl6MGlNakl4TWlJZ2VHeHBibXM2YUhKbFpqMGlJMDFLV0MweE15MVVSVmd0VGkweU1qRXlJaTgrUEM5blBqeG5JR1JoZEdFdGJXMXNMVzV2WkdVOUltMXZJaUIwY21GdWMyWnZjbTA5SW5SeVlXNXpiR0YwWlNnME9Ea3pMamNzTUNraVBqeDFjMlVnWkdGMFlTMWpQU0l5T0NJZ2VHeHBibXM2YUhKbFpqMGlJMDFLV0MweE15MVVSVmd0VGkweU9DSXZQand2Wno0OFp5QmtZWFJoTFcxdGJDMXViMlJsUFNKdFpuSmhZeUlnZEhKaGJuTm1iM0p0UFNKMGNtRnVjMnhoZEdVb05USTRNaTQzTERBcElqNDhaeUJrWVhSaExXMXRiQzF1YjJSbFBTSnRiaUlnZEhKaGJuTm1iM0p0UFNKMGNtRnVjMnhoZEdVb05ERTBMRFkzTmlraVBqeDFjMlVnWkdGMFlTMWpQU0l6TVNJZ2VHeHBibXM2YUhKbFpqMGlJMDFLV0MweE15MVVSVmd0VGkwek1TSXZQand2Wno0OFp5QmtZWFJoTFcxdGJDMXViMlJsUFNKdGFTSWdkSEpoYm5ObWIzSnRQU0owY21GdWMyeGhkR1VvTWpJd0xDMDJPRFlwSWo0OGRYTmxJR1JoZEdFdFl6MGlNVVEwTTBJaUlIaHNhVzVyT21oeVpXWTlJaU5OU2xndE1UTXRWRVZZTFVrdE1VUTBNMElpTHo0OEwyYytQSEpsWTNRZ2QybGtkR2c5SWpFd09EZ2lJR2hsYVdkb2REMGlOakFpSUhnOUlqRXlNQ0lnZVQwaU1qSXdJaTgrUEM5blBqeG5JR1JoZEdFdGJXMXNMVzV2WkdVOUltMXZJaUIwY21GdWMyWnZjbTA5SW5SeVlXNXpiR0YwWlNnMk5qRXdMamNzTUNraVBqeDFjMlVnWkdGMFlTMWpQU0l5T1NJZ2VHeHBibXM2YUhKbFpqMGlJMDFLV0MweE15MVVSVmd0VGkweU9TSXZQand2Wno0OFp5QmtZWFJoTFcxdGJDMXViMlJsUFNKdGFTSWdkSEpoYm5ObWIzSnRQU0owY21GdWMyeGhkR1VvTnpFMk5pNDBMREFwSWo0OGRYTmxJR1JoZEdFdFl6MGlOa01pSUhoc2FXNXJPbWh5WldZOUlpTk5TbGd0TVRNdFZFVllMVTR0TmtNaUx6NDhkWE5sSUdSaGRHRXRZejBpTmtVaUlIaHNhVzVyT21oeVpXWTlJaU5OU2xndE1UTXRWRVZZTFU0dE5rVWlJSFJ5WVc1elptOXliVDBpZEhKaGJuTnNZWFJsS0RJM09Dd3dLU0l2UGp3dlp6NDhaeUJrWVhSaExXMXRiQzF1YjJSbFBTSnRieUlnZEhKaGJuTm1iM0p0UFNKMGNtRnVjMnhoZEdVb09EQXdNQzQwTERBcElqNDhkWE5sSUdSaGRHRXRZejBpTWpBMk1TSWdlR3hwYm1zNmFISmxaajBpSTAxS1dDMHhNeTFVUlZndFRpMHlNRFl4SWk4K1BDOW5QanhuSUdSaGRHRXRiVzFzTFc1dlpHVTlJbTF2SWlCMGNtRnVjMlp2Y20wOUluUnlZVzV6YkdGMFpTZzRNREF3TGpRc01Da2lQangxYzJVZ1pHRjBZUzFqUFNJeU9DSWdlR3hwYm1zNmFISmxaajBpSTAxS1dDMHhNeTFVUlZndFRpMHlPQ0l2UGp3dlp6NDhaeUJrWVhSaExXMXRiQzF1YjJSbFBTSnRiaUlnZEhKaGJuTm1iM0p0UFNKMGNtRnVjMnhoZEdVb09ETTRPUzQwTERBcElqNDhkWE5sSUdSaGRHRXRZejBpTXpFaUlIaHNhVzVyT21oeVpXWTlJaU5OU2xndE1UTXRWRVZZTFU0dE16RWlMejQ4TDJjK1BHY2daR0YwWVMxdGJXd3RibTlrWlQwaWJXOGlJSFJ5WVc1elptOXliVDBpZEhKaGJuTnNZWFJsS0RreE1URXVOaXd3S1NJK1BIVnpaU0JrWVhSaExXTTlJakl5TVRJaUlIaHNhVzVyT21oeVpXWTlJaU5OU2xndE1UTXRWRVZZTFU0dE1qSXhNaUl2UGp3dlp6NDhaeUJrWVhSaExXMXRiQzF1YjJSbFBTSnRjM1ZpYzNWd0lpQjBjbUZ1YzJadmNtMDlJblJ5WVc1emJHRjBaU2d4TURFeE1TNDVMREFwSWo0OFp5QmtZWFJoTFcxdGJDMXViMlJsUFNKdGFTSStQSFZ6WlNCa1lYUmhMV005SWpGRU56QkRJaUI0YkdsdWF6cG9jbVZtUFNJalRVcFlMVEV6TFZSRldDMUpMVEZFTnpCRElpOCtQQzluUGp4bklHUmhkR0V0Ylcxc0xXNXZaR1U5SW0xbWNtRmpJaUIwY21GdWMyWnZjbTA5SW5SeVlXNXpiR0YwWlNnMU5UQXNOVGszTGpZcElITmpZV3hsS0RBdU56QTNLU0krUEdjZ1pHRjBZUzF0Yld3dGJtOWtaVDBpYlc0aUlIUnlZVzV6Wm05eWJUMGlkSEpoYm5Oc1lYUmxLRE13T0N3ek9UUXBJSE5qWVd4bEtEQXVOekEzS1NJK1BIVnpaU0JrWVhSaExXTTlJak14SWlCNGJHbHVhenBvY21WbVBTSWpUVXBZTFRFekxWUkZXQzFPTFRNeElpOCtQQzluUGp4bklHUmhkR0V0Ylcxc0xXNXZaR1U5SW0xcElpQjBjbUZ1YzJadmNtMDlJblJ5WVc1emJHRjBaU2d5TWpBc0xUTTBOU2tnYzJOaGJHVW9NQzQzTURjcElqNDhkWE5sSUdSaGRHRXRZejBpTVVRME16a2lJSGhzYVc1ck9taHlaV1k5SWlOTlNsZ3RNVE10VkVWWUxVa3RNVVEwTXpraUx6NDhMMmMrUEhKbFkzUWdkMmxrZEdnOUlqY3lPUzQySWlCb1pXbG5hSFE5SWpZd0lpQjRQU0l4TWpBaUlIazlJakl5TUNJdlBqd3ZaejQ4WnlCa1lYUmhMVzF0YkMxdWIyUmxQU0p0YVNJZ2RISmhibk5tYjNKdFBTSjBjbUZ1YzJ4aGRHVW9OVFV3TEMwek1UY3VNU2tnYzJOaGJHVW9NQzQzTURjcElqNDhkWE5sSUdSaGRHRXRZejBpTVVRME5FWWlJSGhzYVc1ck9taHlaV1k5SWlOTlNsZ3RNVE10VkVWWUxVa3RNVVEwTkVZaUx6NDhMMmMrUEM5blBqeG5JR1JoZEdFdGJXMXNMVzV2WkdVOUltMXZJaUIwY21GdWMyWnZjbTA5SW5SeVlXNXpiR0YwWlNneE1UTTVOeTQxTERBcElqNDhkWE5sSUdSaGRHRXRZejBpTWpraUlIaHNhVzVyT21oeVpXWTlJaU5OU2xndE1UTXRWRVZZTFU0dE1qa2lMejQ4TDJjK1BDOW5Qand2Wno0OEwzTjJaejQ9IiwKCSJSZWFsVmlld1NpemVKc29uIiA6ICJ7XCJoZWlnaHRcIjo3MTQuMjg1NzM2MDgzOTg0NCxcIndpZHRoXCI6NDE2MC43MTQ0MTY1MDM5MDZ9Igp9Cg=="/>
    </extobj>
    <extobj name="2384804F-3998-4D57-9195-F3826E402611-5">
      <extobjdata type="2384804F-3998-4D57-9195-F3826E402611" data="ewoJIkltZ1NldHRpbmdKc29uIiA6ICJ7XCJoZWlnaHRcIjo2MS42MDcxNDI4NTcxNDI4NTQsXCJ3aWR0aFwiOjIzNC44MjE0Mjg1NzE0Mjg1Nn0iLAoJIkxhdGV4IiA6ICJHIFxcZXF1aXYgXFxmcmFje1xccmhvX2N9e1xccmhvX3N9ID0gSF57MS1cXGZyYWN7MX17Rn19XFxmcmFje1xccmhvX2JeXFxmcmFjezF9e0Z9fXstbG4oMS1cXHJob19iXlxcZnJhY3sxfXtGfSl9IiwKCSJMYXRleEltZ0Jhc2U2NCIgOiAiUEhOMlp5QjRiV3h1Y3owaWFIUjBjRG92TDNkM2R5NTNNeTV2Y21jdk1qQXdNQzl6ZG1jaUlIZHBaSFJvUFNJek1DNHhPREZsZUNJZ2FHVnBaMmgwUFNJM0xqZzVNbVY0SWlCeWIyeGxQU0pwYldjaUlHWnZZM1Z6WVdKc1pUMGlabUZzYzJVaUlIWnBaWGRDYjNnOUlqQWdMVEU1T1RRdU1TQXhNek0wTUNBek5EZzRMakVpSUhodGJHNXpPbmhzYVc1clBTSm9kSFJ3T2k4dmQzZDNMbmN6TG05eVp5OHhPVGs1TDNoc2FXNXJJaUJoY21saExXaHBaR1JsYmowaWRISjFaU0lnYzNSNWJHVTlJblpsY25ScFkyRnNMV0ZzYVdkdU9pQXRNeTR6T0dWNE95QnRZWGd0ZDJsa2RHZzZJRGs0SlRzaVBqeGtaV1p6UGp4d1lYUm9JR2xrUFNKTlNsZ3ROREF0VkVWWUxVa3RNVVEwTTBFaUlHUTlJazAxTUNBeU5USlJOVEFnTXpZM0lERXhOeUEwTnpOVU1qZzJJRFkwTVZRME9UQWdOekEwVVRVNE1DQTNNRFFnTmpNeklEWTFNMUUyTkRJZ05qUXpJRFkwT0NBMk16WlVOalUySURZeU5rdzJOVGNnTmpJelVUWTJNQ0EyTWpNZ05qZzBJRFkwT1ZFMk9URWdOalUxSURZNU9TQTJOak5VTnpFMUlEWTNPVlEzTWpVZ05qa3dURGMwTUNBM01EVklOelEyVVRjMk1DQTNNRFVnTnpZd0lEWTVPRkUzTmpBZ05qazBJRGN5T0NBMU5qRlJOamt5SURReU1pQTJPVElnTkRJeFVUWTVNQ0EwTVRZZ05qZzNJRFF4TlZRMk5qa2dOREV6U0RZMU0xRTJORGNnTkRFNUlEWTBOeUEwTWpKUk5qUTNJRFF5TXlBMk5EZ2dOREk1VkRZMU1DQTBORGxVTmpVeElEUTRNVkUyTlRFZ05UVXlJRFl4T1NBMk1EVlVOVEV3SURZMU9WRTBPVElnTmpVNUlEUTNNU0EyTlRaVU5ERTRJRFkwTTFRek5UY2dOakUxVkRJNU5DQTFOamRVTWpNMklEUTVObFF4T0RrZ016azBWREUxT0NBeU5qQlJNVFUySURJME1pQXhOVFlnTWpJeFVURTFOaUF4TnpNZ01UY3dJREV6TmxReU1EWWdOemxVTWpVMklEUTFWRE13T0NBeU9GUXpOVE1nTWpSUk5EQTNJREkwSURRMU1pQTBOMVExTVRRZ01UQTJVVFV4TnlBeE1UUWdOVEk1SURFMk1WUTFOREVnTWpFMFVUVTBNU0F5TWpJZ05USTRJREl5TkZRME5qZ2dNakkzU0RRek1WRTBNalVnTWpNeklEUXlOU0F5TXpWVU5ESTNJREkxTkZFME16RWdNalkzSURRek55QXlOek5JTkRVMFVUUTVOQ0F5TnpFZ05UazBJREkzTVZFMk16UWdNamN4SURZMU9TQXlOekZVTmprMUlESTNNbFEzTURjZ01qY3lVVGN5TVNBeU56SWdOekl4SURJMk0xRTNNakVnTWpZeElEY3hPU0F5TkRsUk56RTBJREl6TUNBM01Ea2dNakk0VVRjd05pQXlNamNnTmprMElESXlOMUUyTnpRZ01qSTNJRFkxTXlBeU1qUlJOalEySURJeU1TQTJORE1nTWpFMVZEWXlPU0F4TmpSUk5qSXdJREV6TVNBMk1UUWdNVEE0VVRVNE9TQTJJRFU0TmlBelVUVTROQ0F4SURVNE1TQXhVVFUzTVNBeElEVTFNeUF5TVZRMU16QWdOVEpSTlRNd0lEVXpJRFV5T0NBMU1sUTFNaklnTkRkUk5EUTRJQzB5TWlBek1qSWdMVEl5VVRJd01TQXRNaklnTVRJMklEVTFWRFV3SURJMU1sb2lMejQ4Y0dGMGFDQnBaRDBpVFVwWUxUUXdMVlJGV0MxT0xUSXlOakVpSUdROUlrMDFOaUEwTkRSUk5UWWdORFUzSURjd0lEUTJORWczTURkUk56SXlJRFExTmlBM01qSWdORFEwVVRjeU1pQTBNekFnTnpBMklEUXlORWczTWxFMU5pQTBNamtnTlRZZ05EUTBXazAxTmlBeU16ZFVOVFlnTWpVd1ZEY3dJREkzTUVnM01EZFJOekl5SURJMk1pQTNNaklnTWpVd1ZEY3dOeUF5TXpCSU56QlJOVFlnTWpNM0lEVTJJREkxTUZwTk5UWWdOVFpSTlRZZ056RWdOeklnTnpaSU56QTJVVGN5TWlBM01DQTNNaklnTlRaUk56SXlJRFEwSURjd055QXpOa2czTUZFMU5pQTBNeUExTmlBMU5sb2lMejQ4Y0dGMGFDQnBaRDBpVFVwWUxUUXdMVlJGV0MxSkxURkVOekJESWlCa1BTSk5OVGdnTFRJeE5sRXlOU0F0TWpFMklESXpJQzB4T0RaUk1qTWdMVEUzTmlBM015QXlObFF4TWpjZ01qTTBVVEUwTXlBeU9Ea2dNVGd5SURNME1WRXlOVElnTkRJM0lETTBNU0EwTkRGUk16UXpJRFEwTVNBek5Ea2dORFF4VkRNMU9TQTBOREpSTkRNeUlEUTBNaUEwTnpFZ016azBWRFV4TUNBeU56WlJOVEV3SURJeE9TQTBPRFlnTVRZMVZEUXlOU0EzTkZRek5EVWdNVE5VTWpZMklDMHhNRWd5TlRWSU1qUTRVVEU1TnlBdE1UQWdNVFkxSURNMVRERTJNQ0EwTVV3eE16TWdMVGN4VVRFd09DQXRNVFk0SURFd05DQXRNVGd4VkRreUlDMHlNREpSTnpZZ0xUSXhOaUExT0NBdE1qRTJXazAwTWpRZ016SXlVVFF5TkNBek5Ua2dOREEzSURNNE1sUXpOVGNnTkRBMVVUTXlNaUEwTURVZ01qZzNJRE0zTmxReU16RWdNekF3VVRJeE55QXlOamtnTVRreklERTNNRXd4TnpZZ01UQXlVVEU1TXlBeU5pQXlOakFnTWpaUk1qazRJREkySURNek5DQTJNbEV6TmpjZ09USWdNemc1SURFMU9GUTBNVGdnTWpZMlZEUXlOQ0F6TWpKYUlpOCtQSEJoZEdnZ2FXUTlJazFLV0MwME1DMVVSVmd0U1MweFJEUTFNQ0lnWkQwaVRUTTBJREUxT1ZFek5DQXlOamdnTVRJd0lETTFOVlF6TURZZ05EUXlVVE0yTWlBME5ESWdNemswSURReE9GUTBNamNnTXpVMVVUUXlOeUF6TWpZZ05EQTRJRE13TmxRek5qQWdNamcxVVRNME1TQXlPRFVnTXpNd0lESTVOVlF6TVRrZ016STFWRE16TUNBek5UbFVNelV5SURNNE1GUXpOallnTXpnMlNETTJOMUV6TmpjZ016ZzRJRE0yTVNBek9USlVNelF3SURRd01GUXpNRFlnTkRBMFVUSTNOaUEwTURRZ01qUTVJRE01TUZFeU1qZ2dNemd4SURJd05pQXpOVGxSTVRZeUlETXhOU0F4TkRJZ01qTTFWREV5TVNBeE1UbFJNVEl4SURjeklERTBOeUExTUZFeE5qa2dNallnTWpBMUlESTJTREl3T1ZFek1qRWdNallnTXprMElERXhNVkUwTURNZ01USXhJRFF3TmlBeE1qRlJOREV3SURFeU1TQTBNVGtnTVRFeVZEUXlPU0E1T0ZRME1qQWdPRE5VTXpreElEVTFWRE0wTmlBeU5WUXlPRElnTUZReU1ESWdMVEV4VVRFeU55QXRNVEVnT0RFZ016ZFVNelFnTVRVNVdpSXZQanh3WVhSb0lHbGtQU0pOU2xndE5EQXRWRVZZTFVrdE1VUTBOakFpSUdROUlrMHhNekVnTWpnNVVURXpNU0F6TWpFZ01UUTNJRE0xTkZReU1ETWdOREUxVkRNd01DQTBOREpSTXpZeUlEUTBNaUF6T1RBZ05ERTFWRFF4T1NBek5UVlJOREU1SURNeU15QTBNRElnTXpBNFZETTJOQ0F5T1RKUk16VXhJREk1TWlBek5EQWdNekF3VkRNeU9DQXpNalpSTXpJNElETTBNaUF6TXpjZ016VTBWRE0xTkNBek56SlVNelkzSURNM09GRXpOamdnTXpjNElETTJPQ0F6TnpsUk16WTRJRE00TWlBek5qRWdNemc0VkRNek5pQXpPVGxVTWprM0lEUXdOVkV5TkRrZ05EQTFJREl5TnlBek56bFVNakEwSURNeU5sRXlNRFFnTXpBeElESXlNeUF5T1RGVU1qYzRJREkzTkZRek16QWdNalU1VVRNNU5pQXlNekFnTXprMklERTJNMUV6T1RZZ01UTTFJRE00TlNBeE1EZFVNelV5SURVeFZESTRPU0EzVkRFNU5TQXRNVEJSTVRFNElDMHhNQ0E0TmlBeE9WUTFNeUE0TjFFMU15QXhNallnTnpRZ01UUXpWREV4T0NBeE5qQlJNVE16SURFMk1DQXhORFlnTVRVeFZERTJNQ0F4TWpCUk1UWXdJRGswSURFME1pQTNObFF4TVRFZ05UaFJNVEE1SURVM0lERXdPQ0ExTjFReE1EY2dOVFZSTVRBNElEVXlJREV4TlNBME4xUXhORFlnTXpSVU1qQXhJREkzVVRJek55QXlOeUF5TmpNZ016aFVNekF4SURZMlZETXhPQ0E1TjFRek1qTWdNVEl5VVRNeU15QXhOVEFnTXpBeUlERTJORlF5TlRRZ01UZ3hWREU1TlNBeE9UWlVNVFE0SURJek1WRXhNekVnTWpVMklERXpNU0F5T0RsYUlpOCtQSEJoZEdnZ2FXUTlJazFLV0MwME1DMVVSVmd0VGkwelJDSWdaRDBpVFRVMklETTBOMUUxTmlBek5qQWdOekFnTXpZM1NEY3dOMUUzTWpJZ016VTVJRGN5TWlBek5EZFJOekl5SURNek5pQTNNRGdnTXpJNFRETTVNQ0F6TWpkSU56SlJOVFlnTXpNeUlEVTJJRE0wTjFwTk5UWWdNVFV6VVRVMklERTJPQ0EzTWlBeE56TklOekE0VVRjeU1pQXhOak1nTnpJeUlERTFNMUUzTWpJZ01UUXdJRGN3TnlBeE16TklOekJSTlRZZ01UUXdJRFUySURFMU0xb2lMejQ4Y0dGMGFDQnBaRDBpVFVwWUxUUXdMVlJGV0MxSkxURkVORE5DSWlCa1BTSk5Nakk0SURZek4xRXhPVFFnTmpNM0lERTVNaUEyTkRGUk1Ua3hJRFkwTXlBeE9URWdOalE1VVRFNU1TQTJOek1nTWpBeUlEWTRNbEV5TURRZ05qZ3pJREl4T1NBMk9ETlJNall3SURZNE1TQXpOVFVnTmpneFVUTTRPU0EyT0RFZ05ERTRJRFk0TVZRME5qTWdOamd5VkRRNE15QTJPREpSTkRrNUlEWTRNaUEwT1RrZ05qY3lVVFE1T1NBMk56QWdORGszSURZMU9GRTBPVElnTmpReElEUTROeUEyTXpoSU5EZzFVVFE0TXlBMk16Z2dORGd3SURZek9GUTBOek1nTmpNNFZEUTJOQ0EyTXpkVU5EVTFJRFl6TjFFME1UWWdOak0ySURRd05TQTJNelJVTXpnM0lEWXlNMUV6T0RRZ05qRTVJRE0xTlNBMU1EQlJNelE0SURRM05DQXpOREFnTkRReVZETXlPQ0F6T1RWTU16STBJRE00TUZFek1qUWdNemM0SURRMk9TQXpOemhJTmpFMFREWXhOU0F6T0RGUk5qRTFJRE00TkNBMk5EWWdOVEEwVVRZM05DQTJNVGtnTmpjMElEWXlOMVEyTVRjZ05qTTNVVFU1TkNBMk16Y2dOVGczSURZek9WUTFPREFnTmpRNFVUVTRNQ0EyTlRBZ05UZ3lJRFkyTUZFMU9EWWdOamMzSURVNE9DQTJOemxVTmpBMElEWTRNbEUyTURrZ05qZ3lJRFkwTmlBMk9ERlVOelF3SURZNE1GRTRNRElnTmpnd0lEZ3pOU0EyT0RGVU9EY3hJRFk0TWxFNE9EZ2dOamd5SURnNE9DQTJOekpST0RnNElEWTBOU0E0TnpZZ05qTTRTRGczTkZFNE56SWdOak00SURnMk9TQTJNemhVT0RZeUlEWXpPRlE0TlRNZ05qTTNWRGcwTkNBMk16ZFJPREExSURZek5pQTNPVFFnTmpNMFZEYzNOaUEyTWpOUk56Y3pJRFl4T0NBM01EUWdNelF3VkRZek5DQTFPRkUyTXpRZ05URWdOak00SURVeFVUWTBOaUEwT0NBMk9USWdORFpJTnpJelVUY3lPU0F6T0NBM01qa2dNemRVTnpJMklERTVVVGN5TWlBMklEY3hOaUF3U0Rjd01WRTJOalFnTWlBMU5qY2dNbEUxTXpNZ01pQTFNRFFnTWxRME5UZ2dNbFEwTXpjZ01WRTBNakFnTVNBME1qQWdNVEJSTkRJd0lERTFJRFF5TXlBeU5GRTBNamdnTkRNZ05ETXpJRFExVVRRek55QTBOaUEwTkRnZ05EWklORFUwVVRRNE1TQTBOaUExTVRRZ05EbFJOVEl3SURVd0lEVXlNaUExTUZRMU1qZ2dOVFZVTlRNMElEWTBWRFUwTUNBNE1sUTFORGNnTVRFd1ZEVTFPQ0F4TlROUk5UWTFJREU0TVNBMU5qa2dNVGs0VVRZd01pQXpNekFnTmpBeUlETXpNVlEwTlRjZ016TXlTRE14TWt3eU56a2dNVGszVVRJME5TQTJNeUF5TkRVZ05UaFJNalExSURVeElESTFNeUEwT1ZRek1ETWdORFpJTXpNMFVUTTBNQ0F6T0NBek5EQWdNemRVTXpNM0lERTVVVE16TXlBMklETXlOeUF3U0RNeE1sRXlOelVnTWlBeE56Z2dNbEV4TkRRZ01pQXhNVFVnTWxRMk9TQXlWRFE0SURGUk16RWdNU0F6TVNBeE1GRXpNU0F4TWlBek5DQXlORkV6T1NBME15QTBOQ0EwTlZFME9DQTBOaUExT1NBME5rZzJOVkU1TWlBME5pQXhNalVnTkRsUk1UTTVJRFV5SURFME5DQTJNVkV4TkRjZ05qVWdNakUySURNek9WUXlPRFVnTmpJNFVUSTROU0EyTXpVZ01qSTRJRFl6TjFvaUx6NDhjR0YwYUNCcFpEMGlUVXBZTFRRd0xWUkZXQzFPTFRNeElpQmtQU0pOTWpFeklEVTNPRXd5TURBZ05UY3pVVEU0TmlBMU5qZ2dNVFl3SURVMk0xUXhNRElnTlRVMlNEZ3pWall3TWtneE1ESlJNVFE1SURZd05DQXhPRGtnTmpFM1ZESTBOU0EyTkRGVU1qY3pJRFkyTTFFeU56VWdOalkySURJNE5TQTJOalpSTWprMElEWTJOaUF6TURJZ05qWXdWak0yTVV3ek1ETWdOakZSTXpFd0lEVTBJRE14TlNBMU1sUXpNemtnTkRoVU5EQXhJRFEyU0RReU4xWXdTRFF4TmxFek9UVWdNeUF5TlRjZ00xRXhNakVnTXlBeE1EQWdNRWc0T0ZZME5rZ3hNVFJSTVRNMklEUTJJREUxTWlBME5sUXhOemNnTkRkVU1Ua3pJRFV3VkRJd01TQTFNbFF5TURjZ05UZFVNakV6SURZeFZqVTNPRm9pTHo0OGNHRjBhQ0JwWkQwaVRVcFlMVFF3TFZSRldDMU9MVEl5TVRJaUlHUTlJazA0TkNBeU16ZFVPRFFnTWpVd1ZEazRJREkzTUVnMk56bFJOamswSURJMk1pQTJPVFFnTWpVd1ZEWTNPU0F5TXpCSU9UaFJPRFFnTWpNM0lEZzBJREkxTUZvaUx6NDhjR0YwYUNCcFpEMGlUVXBZTFRRd0xWUkZXQzFKTFRGRU5ETTVJaUJrUFNKTk5EZ2dNVkV6TVNBeElETXhJREV4VVRNeElERXpJRE0wSURJMVVUTTRJRFF4SURReUlEUXpWRFkxSURRMlVUa3lJRFEySURFeU5TQTBPVkV4TXprZ05USWdNVFEwSURZeFVURTBOaUEyTmlBeU1UVWdNelF5VkRJNE5TQTJNakpSTWpnMUlEWXlPU0F5T0RFZ05qSTVVVEkzTXlBMk16SWdNakk0SURZek5FZ3hPVGRSTVRreElEWTBNQ0F4T1RFZ05qUXlWREU1TXlBMk5UbFJNVGszSURZM05pQXlNRE1nTmpnd1NEYzBNbEUzTkRrZ05qYzJJRGMwT1NBMk5qbFJOelE1SURZMk5DQTNNellnTlRVM1ZEY3lNaUEwTkRkUk56SXdJRFEwTUNBM01ESWdORFF3U0RZNU1GRTJPRE1nTkRRMUlEWTRNeUEwTlROUk5qZ3pJRFExTkNBMk9EWWdORGMzVkRZNE9TQTFNekJSTmpnNUlEVTJNQ0EyT0RJZ05UYzVWRFkyTXlBMk1UQlVOakkySURZeU5sUTFOelVnTmpNelZEVXdNeUEyTXpSSU5EZ3dVVE01T0NBMk16TWdNemt6SURZek1WRXpPRGdnTmpJNUlETTROaUEyTWpOUk16ZzFJRFl5TWlBek5USWdORGt5VERNeU1DQXpOak5JTXpjMVVUTTNPQ0F6TmpNZ016azRJRE0yTTFRME1qWWdNelkwVkRRME9DQXpOamRVTkRjeUlETTNORlEwT0RrZ016ZzJVVFV3TWlBek9UZ2dOVEV4SURReE9WUTFNalFnTkRVM1ZEVXlPU0EwTnpWUk5UTXlJRFE0TUNBMU5EZ2dORGd3U0RVMk1GRTFOamNnTkRjMUlEVTJOeUEwTnpCUk5UWTNJRFEyTnlBMU16WWdNek01VkRVd01pQXlNRGRSTlRBd0lESXdNQ0EwT0RJZ01qQXdTRFEzTUZFME5qTWdNakEySURRMk15QXlNVEpSTkRZeklESXhOU0EwTmpnZ01qTTBWRFEzTXlBeU56UlJORGN6SURNd015QTBOVE1nTXpFd1ZETTJOQ0F6TVRkSU16QTVUREkzTnlBeE9UQlJNalExSURZMklESTBOU0EyTUZFeU5EVWdORFlnTXpNMElEUTJTRE0xT1ZFek5qVWdOREFnTXpZMUlETTVWRE0yTXlBeE9WRXpOVGtnTmlBek5UTWdNRWd6TXpaUk1qazFJRElnTVRnMUlESlJNVEl3SURJZ09EWWdNbFEwT0NBeFdpSXZQanh3WVhSb0lHbGtQU0pOU2xndE5EQXRWRVZZTFVrdE1VUTBORVlpSUdROUlrMDNNeUEyTkRkUk56TWdOalUzSURjM0lEWTNNRlE0T1NBMk9ETlJPVEFnTmpneklERTJNU0EyT0RoVU1qTTBJRFk1TkZFeU5EWWdOamswSURJME5pQTJPRFZVTWpFeUlEVTBNbEV5TURRZ05UQTRJREU1TlNBME56SlVNVGd3SURReE9Fd3hOellnTXprNVVURTNOaUF6T1RZZ01UZ3lJRFF3TWxFeU16RWdORFF5SURJNE15QTBOREpSTXpRMUlEUTBNaUF6T0RNZ016azJWRFF5TWlBeU9EQlJOREl5SURFMk9TQXpORE1nTnpsVU1UY3pJQzB4TVZFeE1qTWdMVEV4SURneUlESTNWRFF3SURFMU1GWXhOVGxSTkRBZ01UZ3dJRFE0SURJeE4xUTVOeUEwTVRSUk1UUTNJRFl4TVNBeE5EY2dOakl6VkRFd09TQTJNemRSTVRBMElEWXpOeUF4TURFZ05qTTNTRGsyVVRnMklEWXpOeUE0TXlBMk16ZFVOellnTmpRd1ZEY3pJRFkwTjFwTk16TTJJRE15TlZZek16RlJNek0ySURRd05TQXlOelVnTkRBMVVUSTFPQ0EwTURVZ01qUXdJRE01TjFReU1EY2dNemMyVkRFNE1TQXpOVEpVTVRZeklETXpNRXd4TlRjZ016SXlUREV6TmlBeU16WlJNVEUwSURFMU1DQXhNVFFnTVRFMFVURXhOQ0EyTmlBeE16Z2dOREpSTVRVMElESTJJREUzT0NBeU5sRXlNVEVnTWpZZ01qUTFJRFU0VVRJM01DQTRNU0F5T0RVZ01URTBWRE14T0NBeU1UbFJNek0ySURJNU1TQXpNellnTXpJMVdpSXZQanh3WVhSb0lHbGtQU0pOU2xndE5EQXRWRVZZTFVrdE1VUTBOVGtpSUdROUlrMHhNVGNnTlRsUk1URTNJREkySURFME1pQXlObEV4TnprZ01qWWdNakExSURFek1WRXlNVEVnTVRVeElESXhOU0F4TlRKUk1qRTNJREUxTXlBeU1qVWdNVFV6U0RJeU9WRXlNemdnTVRVeklESTBNU0F4TlROVU1qUTJJREUxTVZReU5EZ2dNVFEwVVRJME55QXhNemdnTWpRMUlERXlPRlF5TXpRZ09UQlVNakUwSURRelZERTRNeUEyVkRFek55QXRNVEZSTVRBeElDMHhNU0EzTUNBeE1WUXpPQ0E0TlZFek9DQTVOeUF6T1NBeE1ESk1NVEEwSURNMk1GRXhOamNnTmpFMUlERTJOeUEyTWpOUk1UWTNJRFl5TmlBeE5qWWdOakk0VkRFMk1pQTJNekpVTVRVM0lEWXpORlF4TkRrZ05qTTFWREUwTVNBMk16WlVNVE15SURZek4xUXhNaklnTmpNM1VURXhNaUEyTXpjZ01UQTVJRFl6TjFReE1ERWdOak00VkRrMUlEWTBNVlE1TkNBMk5EZFJPVFFnTmpRNUlEazJJRFkyTVZFeE1ERWdOamd3SURFd055QTJPREpVTVRjNUlEWTRPRkV4T1RRZ05qZzVJREl4TXlBMk9UQlVNalF6SURZNU0xUXlOVFFnTmprMFVUSTJOaUEyT1RRZ01qWTJJRFk0TmxFeU5qWWdOamMxSURFNU15QXpPRFpVTVRFNElEZ3pVVEV4T0NBNE1TQXhNVGdnTnpWVU1URTNJRFkxVmpVNVdpSXZQanh3WVhSb0lHbGtQU0pOU2xndE5EQXRWRVZZTFVrdE1VUTBOVUlpSUdROUlrMHlNU0F5T0RkUk1qSWdNamt6SURJMElETXdNMVF6TmlBek5ERlVOVFlnTXpnNFZEZzVJRFF5TlZReE16VWdORFF5VVRFM01TQTBORElnTVRrMUlEUXlORlF5TWpVZ016a3dWREl6TVNBek5qbFJNak14SURNMk55QXlNeklnTXpZM1RESTBNeUF6TnpoUk16QTBJRFEwTWlBek9ESWdORFF5VVRRek5pQTBORElnTkRZNUlEUXhOVlExTURNZ016TTJWRFEyTlNBeE56bFVOREkzSURVeVVUUXlOeUF5TmlBME5EUWdNalpSTkRVd0lESTJJRFExTXlBeU4xRTBPRElnTXpJZ05UQTFJRFkxVkRVME1DQXhORFZSTlRReUlERTFNeUExTmpBZ01UVXpVVFU0TUNBeE5UTWdOVGd3SURFME5WRTFPREFnTVRRMElEVTNOaUF4TXpCUk5UWTRJREV3TVNBMU5UUWdOek5VTlRBNElERTNWRFF6T1NBdE1UQlJNemt5SUMweE1DQXpOekVnTVRkVU16VXdJRGN6VVRNMU1DQTVNaUF6T0RZZ01Ua3pWRFF5TXlBek5EVlJOREl6SURRd05DQXpOemtnTkRBMFNETTNORkV5T0RnZ05EQTBJREl5T1NBek1ETk1Nakl5SURJNU1Vd3hPRGtnTVRVM1VURTFOaUF5TmlBeE5URWdNVFpSTVRNNElDMHhNU0F4TURnZ0xURXhVVGsxSUMweE1TQTROeUF0TlZRM05pQTNWRGMwSURFM1VUYzBJRE13SURFeE1pQXhPREJVTVRVeUlETTBNMUV4TlRNZ016UTRJREUxTXlBek5qWlJNVFV6SURRd05TQXhNamtnTkRBMVVUa3hJRFF3TlNBMk5pQXpNRFZSTmpBZ01qZzFJRFl3SURJNE5GRTFPQ0F5TnpnZ05ERWdNamM0U0RJM1VUSXhJREk0TkNBeU1TQXlPRGRhSWk4K1BIQmhkR2dnYVdROUlrMUtXQzAwTUMxVVJWZ3RUaTB5T0NJZ1pEMGlUVGswSURJMU1GRTVOQ0F6TVRrZ01UQTBJRE00TVZReE1qY2dORGc0VkRFMk5DQTFOelpVTWpBeUlEWTBNMVF5TkRRZ05qazFWREkzTnlBM01qbFVNekF5SURjMU1FZ3pNVFZJTXpFNVVUTXpNeUEzTlRBZ016TXpJRGMwTVZFek16TWdOek00SURNeE5pQTNNakJVTWpjMUlEWTJOMVF5TWpZZ05UZ3hWREU0TkNBME5ETlVNVFkzSURJMU1GUXhPRFFnTlRoVU1qSTFJQzA0TVZReU56UWdMVEUyTjFRek1UWWdMVEl5TUZRek16TWdMVEkwTVZFek16TWdMVEkxTUNBek1UZ2dMVEkxTUVnek1UVklNekF5VERJM05DQXRNakkyVVRFNE1DQXRNVFF4SURFek55QXRNVFJVT1RRZ01qVXdXaUl2UGp4d1lYUm9JR2xrUFNKTlNsZ3ROREF0VkVWWUxVNHRNamtpSUdROUlrMDJNQ0EzTkRsTU5qUWdOelV3VVRZNUlEYzFNQ0EzTkNBM05UQklPRFpNTVRFMElEY3lObEV5TURnZ05qUXhJREkxTVNBMU1UUlVNamswSURJMU1GRXlPVFFnTVRneUlESTROQ0F4TVRsVU1qWXhJREV5VkRJeU5DQXROelpVTVRnMklDMHhORE5VTVRRMUlDMHhPVFJVTVRFeklDMHlNamRVT1RBZ0xUSTBObEU0TnlBdE1qUTVJRGcySUMweU5UQklOelJSTmpZZ0xUSTFNQ0EyTXlBdE1qVXdWRFU0SUMweU5EZFVOVFVnTFRJek9GRTFOaUF0TWpNM0lEWTJJQzB5TWpWUk1qSXhJQzAyTkNBeU1qRWdNalV3VkRZMklEY3lOVkUxTmlBM016Y2dOVFVnTnpNNFVUVTFJRGMwTmlBMk1DQTNORGxhSWk4K1BDOWtaV1p6UGp4bklITjBjbTlyWlQwaVkzVnljbVZ1ZEVOdmJHOXlJaUJtYVd4c1BTSmpkWEp5Wlc1MFEyOXNiM0lpSUhOMGNtOXJaUzEzYVdSMGFEMGlNQ0lnZEhKaGJuTm1iM0p0UFNKelkyRnNaU2d4TEMweEtTSStQR2NnWkdGMFlTMXRiV3d0Ym05a1pUMGliV0YwYUNJK1BHY2daR0YwWVMxdGJXd3RibTlrWlQwaWJXa2lQangxYzJVZ1pHRjBZUzFqUFNJeFJEUXpRU0lnZUd4cGJtczZhSEpsWmowaUkwMUtXQzAwTUMxVVJWZ3RTUzB4UkRRelFTSXZQand2Wno0OFp5QmtZWFJoTFcxdGJDMXViMlJsUFNKdGJ5SWdkSEpoYm5ObWIzSnRQU0owY21GdWMyeGhkR1VvTVRBMk15NDRMREFwSWo0OGRYTmxJR1JoZEdFdFl6MGlNakkyTVNJZ2VHeHBibXM2YUhKbFpqMGlJMDFLV0MwME1DMVVSVmd0VGkweU1qWXhJaTgrUEM5blBqeG5JR1JoZEdFdGJXMXNMVzV2WkdVOUltMW1jbUZqSWlCMGNtRnVjMlp2Y20wOUluUnlZVzV6YkdGMFpTZ3lNVEU1TGpZc01Da2lQanhuSUdSaGRHRXRiVzFzTFc1dlpHVTlJbTF6ZFdJaUlIUnlZVzV6Wm05eWJUMGlkSEpoYm5Oc1lYUmxLREl6TWk0M0xEWTNOaWtpUGp4bklHUmhkR0V0Ylcxc0xXNXZaR1U5SW0xcElqNDhkWE5sSUdSaGRHRXRZejBpTVVRM01FTWlJSGhzYVc1ck9taHlaV1k5SWlOTlNsZ3ROREF0VkVWWUxVa3RNVVEzTUVNaUx6NDhMMmMrUEdjZ1pHRjBZUzF0Yld3dGJtOWtaVDBpYldraUlIUnlZVzV6Wm05eWJUMGlkSEpoYm5Oc1lYUmxLRFUxTUN3dE1UVXdLU0J6WTJGc1pTZ3dMamN3TnlraVBqeDFjMlVnWkdGMFlTMWpQU0l4UkRRMU1DSWdlR3hwYm1zNmFISmxaajBpSTAxS1dDMDBNQzFVUlZndFNTMHhSRFExTUNJdlBqd3ZaejQ4TDJjK1BHY2daR0YwWVMxdGJXd3RibTlrWlQwaWJYTjFZaUlnZEhKaGJuTm1iM0p0UFNKMGNtRnVjMnhoZEdVb01qSXdMQzAyT0RZcElqNDhaeUJrWVhSaExXMXRiQzF1YjJSbFBTSnRhU0krUEhWelpTQmtZWFJoTFdNOUlqRkVOekJESWlCNGJHbHVhenBvY21WbVBTSWpUVXBZTFRRd0xWUkZXQzFKTFRGRU56QkRJaTgrUEM5blBqeG5JR1JoZEdFdGJXMXNMVzV2WkdVOUltMXBJaUIwY21GdWMyWnZjbTA5SW5SeVlXNXpiR0YwWlNnMU5UQXNMVEUxTUNrZ2MyTmhiR1VvTUM0M01EY3BJajQ4ZFhObElHUmhkR0V0WXowaU1VUTBOakFpSUhoc2FXNXJPbWh5WldZOUlpTk5TbGd0TkRBdFZFVllMVWt0TVVRME5qQWlMejQ4TDJjK1BDOW5Qanh5WldOMElIZHBaSFJvUFNJeE1UTXhMallpSUdobGFXZG9kRDBpTmpBaUlIZzlJakV5TUNJZ2VUMGlNakl3SWk4K1BDOW5QanhuSUdSaGRHRXRiVzFzTFc1dlpHVTlJbTF2SWlCMGNtRnVjMlp2Y20wOUluUnlZVzV6YkdGMFpTZ3pOelk1TERBcElqNDhkWE5sSUdSaGRHRXRZejBpTTBRaUlIaHNhVzVyT21oeVpXWTlJaU5OU2xndE5EQXRWRVZZTFU0dE0wUWlMejQ4TDJjK1BHY2daR0YwWVMxdGJXd3RibTlrWlQwaWJYTjFjQ0lnZEhKaGJuTm1iM0p0UFNKMGNtRnVjMnhoZEdVb05EZ3lOQzQzTERBcElqNDhaeUJrWVhSaExXMXRiQzF1YjJSbFBTSnRhU0krUEhWelpTQmtZWFJoTFdNOUlqRkVORE5DSWlCNGJHbHVhenBvY21WbVBTSWpUVXBZTFRRd0xWUkZXQzFKTFRGRU5ETkNJaTgrUEM5blBqeG5JR1JoZEdFdGJXMXNMVzV2WkdVOUlsUmxXRUYwYjIwaUlIUnlZVzV6Wm05eWJUMGlkSEpoYm5Oc1lYUmxLRGszTXk0NUxEUXhNeWtnYzJOaGJHVW9NQzQzTURjcElpQmtZWFJoTFcxcWVDMTBaWGhqYkdGemN6MGlUMUpFSWo0OFp5QmtZWFJoTFcxdGJDMXViMlJsUFNKdGJpSStQSFZ6WlNCa1lYUmhMV005SWpNeElpQjRiR2x1YXpwb2NtVm1QU0lqVFVwWUxUUXdMVlJGV0MxT0xUTXhJaTgrUEM5blBqeG5JR1JoZEdFdGJXMXNMVzV2WkdVOUltMXZJaUIwY21GdWMyWnZjbTA5SW5SeVlXNXpiR0YwWlNnMU1EQXNNQ2tpUGp4MWMyVWdaR0YwWVMxalBTSXlNakV5SWlCNGJHbHVhenBvY21WbVBTSWpUVXBZTFRRd0xWUkZXQzFPTFRJeU1USWlMejQ4TDJjK1BHY2daR0YwWVMxdGJXd3RibTlrWlQwaWJXWnlZV01pSUhSeVlXNXpabTl5YlQwaWRISmhibk5zWVhSbEtERXlOemdzTUNraVBqeG5JR1JoZEdFdGJXMXNMVzV2WkdVOUltMXVJaUIwY21GdWMyWnZjbTA5SW5SeVlXNXpiR0YwWlNnek1EZ3NNemswS1NCelkyRnNaU2d3TGpjd055a2lQangxYzJVZ1pHRjBZUzFqUFNJek1TSWdlR3hwYm1zNmFISmxaajBpSTAxS1dDMDBNQzFVUlZndFRpMHpNU0l2UGp3dlp6NDhaeUJrWVhSaExXMXRiQzF1YjJSbFBTSnRhU0lnZEhKaGJuTm1iM0p0UFNKMGNtRnVjMnhoZEdVb01qSXdMQzB6TkRVcElITmpZV3hsS0RBdU56QTNLU0krUEhWelpTQmtZWFJoTFdNOUlqRkVORE01SWlCNGJHbHVhenBvY21WbVBTSWpUVXBZTFRRd0xWUkZXQzFKTFRGRU5ETTVJaTgrUEM5blBqeHlaV04wSUhkcFpIUm9QU0kzTWprdU5pSWdhR1ZwWjJoMFBTSTJNQ0lnZUQwaU1USXdJaUI1UFNJeU1qQWlMejQ4TDJjK1BDOW5Qand2Wno0OFp5QmtZWFJoTFcxdGJDMXViMlJsUFNKdFpuSmhZeUlnZEhKaGJuTm1iM0p0UFNKMGNtRnVjMnhoZEdVb056UXpOeTQ1TERBcElqNDhaeUJrWVhSaExXMXRiQzF1YjJSbFBTSnRjM1ZpYzNWd0lpQjBjbUZ1YzJadmNtMDlJblJ5WVc1emJHRjBaU2d5TXpBNExqSXNOemcwTGprcElqNDhaeUJrWVhSaExXMXRiQzF1YjJSbFBTSnRhU0krUEhWelpTQmtZWFJoTFdNOUlqRkVOekJESWlCNGJHbHVhenBvY21WbVBTSWpUVXBZTFRRd0xWUkZXQzFKTFRGRU56QkRJaTgrUEM5blBqeG5JR1JoZEdFdGJXMXNMVzV2WkdVOUltMW1jbUZqSWlCMGNtRnVjMlp2Y20wOUluUnlZVzV6YkdGMFpTZzFOVEFzTlRrM0xqWXBJSE5qWVd4bEtEQXVOekEzS1NJK1BHY2daR0YwWVMxdGJXd3RibTlrWlQwaWJXNGlJSFJ5WVc1elptOXliVDBpZEhKaGJuTnNZWFJsS0RNd09Dd3pPVFFwSUhOallXeGxLREF1TnpBM0tTSStQSFZ6WlNCa1lYUmhMV005SWpNeElpQjRiR2x1YXpwb2NtVm1QU0lqVFVwWUxUUXdMVlJGV0MxT0xUTXhJaTgrUEM5blBqeG5JR1JoZEdFdGJXMXNMVzV2WkdVOUltMXBJaUIwY21GdWMyWnZjbTA5SW5SeVlXNXpiR0YwWlNneU1qQXNMVE0wTlNrZ2MyTmhiR1VvTUM0M01EY3BJajQ4ZFhObElHUmhkR0V0WXowaU1VUTBNemtpSUhoc2FXNXJPbWh5WldZOUlpTk5TbGd0TkRBdFZFVllMVWt0TVVRME16a2lMejQ4TDJjK1BISmxZM1FnZDJsa2RHZzlJamN5T1M0MklpQm9aV2xuYUhROUlqWXdJaUI0UFNJeE1qQWlJSGs5SWpJeU1DSXZQand2Wno0OFp5QmtZWFJoTFcxdGJDMXViMlJsUFNKdGFTSWdkSEpoYm5ObWIzSnRQU0owY21GdWMyeGhkR1VvTlRVd0xDMHpNVGN1TVNrZ2MyTmhiR1VvTUM0M01EY3BJajQ4ZFhObElHUmhkR0V0WXowaU1VUTBORVlpSUhoc2FXNXJPbWh5WldZOUlpTk5TbGd0TkRBdFZFVllMVWt0TVVRME5FWWlMejQ4TDJjK1BDOW5QanhuSUdSaGRHRXRiVzFzTFc1dlpHVTlJbTF5YjNjaUlIUnlZVzV6Wm05eWJUMGlkSEpoYm5Oc1lYUmxLREl5TUN3dE1URTJPUzR5S1NJK1BHY2daR0YwWVMxdGJXd3RibTlrWlQwaWJXOGlQangxYzJVZ1pHRjBZUzFqUFNJeU1qRXlJaUI0YkdsdWF6cG9jbVZtUFNJalRVcFlMVFF3TFZSRldDMU9MVEl5TVRJaUx6NDhMMmMrUEdjZ1pHRjBZUzF0Yld3dGJtOWtaVDBpYldraUlIUnlZVzV6Wm05eWJUMGlkSEpoYm5Oc1lYUmxLRGMzT0N3d0tTSStQSFZ6WlNCa1lYUmhMV005SWpGRU5EVTVJaUI0YkdsdWF6cG9jbVZtUFNJalRVcFlMVFF3TFZSRldDMUpMVEZFTkRVNUlpOCtQQzluUGp4bklHUmhkR0V0Ylcxc0xXNXZaR1U5SW0xcElpQjBjbUZ1YzJadmNtMDlJblJ5WVc1emJHRjBaU2d4TURjMkxEQXBJajQ4ZFhObElHUmhkR0V0WXowaU1VUTBOVUlpSUhoc2FXNXJPbWh5WldZOUlpTk5TbGd0TkRBdFZFVllMVWt0TVVRME5VSWlMejQ4TDJjK1BHY2daR0YwWVMxdGJXd3RibTlrWlQwaWJXOGlJSFJ5WVc1elptOXliVDBpZEhKaGJuTnNZWFJsS0RFMk56WXNNQ2tpUGp4MWMyVWdaR0YwWVMxalBTSXlPQ0lnZUd4cGJtczZhSEpsWmowaUkwMUtXQzAwTUMxVVJWZ3RUaTB5T0NJdlBqd3ZaejQ4WnlCa1lYUmhMVzF0YkMxdWIyUmxQU0p0YmlJZ2RISmhibk5tYjNKdFBTSjBjbUZ1YzJ4aGRHVW9NakEyTlN3d0tTSStQSFZ6WlNCa1lYUmhMV005SWpNeElpQjRiR2x1YXpwb2NtVm1QU0lqVFVwWUxUUXdMVlJGV0MxT0xUTXhJaTgrUEM5blBqeG5JR1JoZEdFdGJXMXNMVzV2WkdVOUltMXZJaUIwY21GdWMyWnZjbTA5SW5SeVlXNXpiR0YwWlNneU56ZzNMaklzTUNraVBqeDFjMlVnWkdGMFlTMWpQU0l5TWpFeUlpQjRiR2x1YXpwb2NtVm1QU0lqVFVwWUxUUXdMVlJGV0MxT0xUSXlNVElpTHo0OEwyYytQR2NnWkdGMFlTMXRiV3d0Ym05a1pUMGliWE4xWW5OMWNDSWdkSEpoYm5ObWIzSnRQU0owY21GdWMyeGhkR1VvTXpjNE55NDBMREFwSWo0OFp5QmtZWFJoTFcxdGJDMXViMlJsUFNKdGFTSStQSFZ6WlNCa1lYUmhMV005SWpGRU56QkRJaUI0YkdsdWF6cG9jbVZtUFNJalRVcFlMVFF3TFZSRldDMUpMVEZFTnpCRElpOCtQQzluUGp4bklHUmhkR0V0Ylcxc0xXNXZaR1U5SW0xbWNtRmpJaUIwY21GdWMyWnZjbTA5SW5SeVlXNXpiR0YwWlNnMU5UQXNOVGszTGpZcElITmpZV3hsS0RBdU56QTNLU0krUEdjZ1pHRjBZUzF0Yld3dGJtOWtaVDBpYlc0aUlIUnlZVzV6Wm05eWJUMGlkSEpoYm5Oc1lYUmxLRE13T0N3ek9UUXBJSE5qWVd4bEtEQXVOekEzS1NJK1BIVnpaU0JrWVhSaExXTTlJak14SWlCNGJHbHVhenBvY21WbVBTSWpUVXBZTFRRd0xWUkZXQzFPTFRNeElpOCtQQzluUGp4bklHUmhkR0V0Ylcxc0xXNXZaR1U5SW0xcElpQjBjbUZ1YzJadmNtMDlJblJ5WVc1emJHRjBaU2d5TWpBc0xUTTBOU2tnYzJOaGJHVW9NQzQzTURjcElqNDhkWE5sSUdSaGRHRXRZejBpTVVRME16a2lJSGhzYVc1ck9taHlaV1k5SWlOTlNsZ3ROREF0VkVWWUxVa3RNVVEwTXpraUx6NDhMMmMrUEhKbFkzUWdkMmxrZEdnOUlqY3lPUzQySWlCb1pXbG5hSFE5SWpZd0lpQjRQU0l4TWpBaUlIazlJakl5TUNJdlBqd3ZaejQ4WnlCa1lYUmhMVzF0YkMxdWIyUmxQU0p0YVNJZ2RISmhibk5tYjNKdFBTSjBjbUZ1YzJ4aGRHVW9OVFV3TEMwek1UY3VNU2tnYzJOaGJHVW9NQzQzTURjcElqNDhkWE5sSUdSaGRHRXRZejBpTVVRME5FWWlJSGhzYVc1ck9taHlaV1k5SWlOTlNsZ3ROREF0VkVWWUxVa3RNVVEwTkVZaUx6NDhMMmMrUEM5blBqeG5JR1JoZEdFdGJXMXNMVzV2WkdVOUltMXZJaUIwY21GdWMyWnZjbTA5SW5SeVlXNXpiR0YwWlNnMU1EY3pMakVzTUNraVBqeDFjMlVnWkdGMFlTMWpQU0l5T1NJZ2VHeHBibXM2YUhKbFpqMGlJMDFLV0MwME1DMVVSVmd0VGkweU9TSXZQand2Wno0OEwyYytQSEpsWTNRZ2QybGtkR2c5SWpVMk5qSXVNU0lnYUdWcFoyaDBQU0kyTUNJZ2VEMGlNVEl3SWlCNVBTSXlNakFpTHo0OEwyYytQQzluUGp3dlp6NDhMM04yWno0PSIsCgkiUmVhbFZpZXdTaXplSnNvbiIgOiAie1wiaGVpZ2h0XCI6MTIzMi4xNDI4NjgwNDE5OTIyLFwid2lkdGhcIjo0Njk2LjQyODUyNzgzMjAzMX0iCn0K"/>
    </extobj>
  </extobjs>
</s:customData>
</file>

<file path=customXml/itemProps1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5647</Words>
  <Application>WPS Presentation</Application>
  <PresentationFormat>宽屏</PresentationFormat>
  <Paragraphs>244</Paragraphs>
  <Slides>33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54" baseType="lpstr">
      <vt:lpstr>Arial</vt:lpstr>
      <vt:lpstr>SimSun</vt:lpstr>
      <vt:lpstr>Wingdings</vt:lpstr>
      <vt:lpstr>Calibri</vt:lpstr>
      <vt:lpstr>幼圆</vt:lpstr>
      <vt:lpstr>Inter Black</vt:lpstr>
      <vt:lpstr>Corbel</vt:lpstr>
      <vt:lpstr>Inter</vt:lpstr>
      <vt:lpstr>黑体</vt:lpstr>
      <vt:lpstr>Microsoft YaHei</vt:lpstr>
      <vt:lpstr>Arial Unicode MS</vt:lpstr>
      <vt:lpstr>Impact</vt:lpstr>
      <vt:lpstr>等线</vt:lpstr>
      <vt:lpstr>Arial Narrow</vt:lpstr>
      <vt:lpstr>Kontrapunkt Bob Bold</vt:lpstr>
      <vt:lpstr>Helvetica Light</vt:lpstr>
      <vt:lpstr>SimHei</vt:lpstr>
      <vt:lpstr>AMGDT</vt:lpstr>
      <vt:lpstr>Arial</vt:lpstr>
      <vt:lpstr>Calibri</vt:lpstr>
      <vt:lpstr>Office 主题</vt:lpstr>
      <vt:lpstr>PowerPoint 演示文稿</vt:lpstr>
      <vt:lpstr>PowerPoint 演示文稿</vt:lpstr>
      <vt:lpstr>Conceitos Iniciais</vt:lpstr>
      <vt:lpstr>Evolução das tecnologias</vt:lpstr>
      <vt:lpstr>Evolução das tecnologias</vt:lpstr>
      <vt:lpstr>Evolução das tecnologias</vt:lpstr>
      <vt:lpstr>Evolução das tecnologias</vt:lpstr>
      <vt:lpstr>Crossconnect Optical</vt:lpstr>
      <vt:lpstr>Cross-connect (OXC)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Comutação por pacotes ópticos</vt:lpstr>
      <vt:lpstr>Comutação de pacotes ópticos</vt:lpstr>
      <vt:lpstr>Comutação de Rajadas ópticas (OBS)</vt:lpstr>
      <vt:lpstr>Redes Optica Passivas (PON)</vt:lpstr>
      <vt:lpstr>Passive Optical Network</vt:lpstr>
      <vt:lpstr>Redes ópticas Passivas (PON)</vt:lpstr>
      <vt:lpstr>Arquitetura de uma rede GPON</vt:lpstr>
      <vt:lpstr>Fluxo do dados</vt:lpstr>
      <vt:lpstr>Tipos de Redes ópticas</vt:lpstr>
      <vt:lpstr>Tipos de Redes ópticas</vt:lpstr>
      <vt:lpstr>Tipos de Redes ópticas</vt:lpstr>
      <vt:lpstr>Tipos de Redes ópticas</vt:lpstr>
      <vt:lpstr>Tipos de Redes ópticas</vt:lpstr>
      <vt:lpstr>Tipos de Redes ópticas</vt:lpstr>
      <vt:lpstr>PowerPoint 演示文稿</vt:lpstr>
      <vt:lpstr>PowerPoint 演示文稿</vt:lpstr>
    </vt:vector>
  </TitlesOfParts>
  <Company>稻壳儿</Company>
  <LinksUpToDate>false</LinksUpToDate>
  <SharedDoc>false</SharedDoc>
  <HyperlinksChanged>false</HyperlinksChanged>
  <AppVersion>14.0000</AppVersion>
  <Manager>尘电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</dc:creator>
  <dc:description>尘电</dc:description>
  <cp:lastModifiedBy>vioflav</cp:lastModifiedBy>
  <cp:revision>214</cp:revision>
  <dcterms:created xsi:type="dcterms:W3CDTF">2017-11-09T01:47:00Z</dcterms:created>
  <dcterms:modified xsi:type="dcterms:W3CDTF">2023-11-23T18:29:24Z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1046-12.2.0.13306</vt:lpwstr>
  </property>
  <property fmtid="{D5CDD505-2E9C-101B-9397-08002B2CF9AE}" pid="3" name="ICV">
    <vt:lpwstr>0A6B50BF2D694609BE24902C27162E14_11</vt:lpwstr>
  </property>
</Properties>
</file>

<file path=docProps/thumbnail.jpeg>
</file>